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343" r:id="rId2"/>
    <p:sldId id="332" r:id="rId3"/>
    <p:sldId id="311" r:id="rId4"/>
    <p:sldId id="313" r:id="rId5"/>
    <p:sldId id="312" r:id="rId6"/>
    <p:sldId id="314" r:id="rId7"/>
    <p:sldId id="321" r:id="rId8"/>
    <p:sldId id="316" r:id="rId9"/>
    <p:sldId id="317" r:id="rId10"/>
    <p:sldId id="318" r:id="rId11"/>
    <p:sldId id="319" r:id="rId12"/>
    <p:sldId id="322" r:id="rId13"/>
    <p:sldId id="323" r:id="rId14"/>
    <p:sldId id="324" r:id="rId15"/>
    <p:sldId id="338" r:id="rId16"/>
    <p:sldId id="327" r:id="rId17"/>
    <p:sldId id="328" r:id="rId18"/>
    <p:sldId id="329" r:id="rId19"/>
    <p:sldId id="330" r:id="rId20"/>
    <p:sldId id="331" r:id="rId21"/>
    <p:sldId id="339" r:id="rId22"/>
    <p:sldId id="307" r:id="rId23"/>
    <p:sldId id="308" r:id="rId24"/>
    <p:sldId id="261" r:id="rId25"/>
    <p:sldId id="265" r:id="rId26"/>
    <p:sldId id="288" r:id="rId27"/>
    <p:sldId id="267" r:id="rId28"/>
    <p:sldId id="264" r:id="rId29"/>
    <p:sldId id="289" r:id="rId30"/>
    <p:sldId id="290" r:id="rId31"/>
    <p:sldId id="266" r:id="rId32"/>
    <p:sldId id="273" r:id="rId33"/>
    <p:sldId id="270" r:id="rId34"/>
    <p:sldId id="291" r:id="rId35"/>
    <p:sldId id="292" r:id="rId36"/>
    <p:sldId id="345" r:id="rId37"/>
    <p:sldId id="340" r:id="rId38"/>
    <p:sldId id="262" r:id="rId39"/>
    <p:sldId id="271" r:id="rId40"/>
    <p:sldId id="294" r:id="rId41"/>
    <p:sldId id="297" r:id="rId42"/>
    <p:sldId id="295" r:id="rId43"/>
    <p:sldId id="296" r:id="rId44"/>
    <p:sldId id="285" r:id="rId45"/>
    <p:sldId id="274" r:id="rId46"/>
    <p:sldId id="346" r:id="rId47"/>
    <p:sldId id="341" r:id="rId48"/>
    <p:sldId id="275" r:id="rId49"/>
    <p:sldId id="279" r:id="rId50"/>
    <p:sldId id="301" r:id="rId51"/>
    <p:sldId id="300" r:id="rId52"/>
    <p:sldId id="263" r:id="rId53"/>
    <p:sldId id="276" r:id="rId54"/>
    <p:sldId id="277" r:id="rId55"/>
    <p:sldId id="303" r:id="rId56"/>
    <p:sldId id="282" r:id="rId57"/>
    <p:sldId id="283" r:id="rId58"/>
    <p:sldId id="347" r:id="rId59"/>
    <p:sldId id="342" r:id="rId60"/>
    <p:sldId id="326" r:id="rId61"/>
    <p:sldId id="309" r:id="rId62"/>
    <p:sldId id="310" r:id="rId63"/>
    <p:sldId id="325" r:id="rId64"/>
    <p:sldId id="344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176A9E-2056-D5CA-F8F0-6A6F7A77A141}" name="Li Xinze (Dr)" initials="LX(" userId="Li Xinze (Dr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F0F9"/>
    <a:srgbClr val="FFBDBF"/>
    <a:srgbClr val="ED7D31"/>
    <a:srgbClr val="C05046"/>
    <a:srgbClr val="F5F5F5"/>
    <a:srgbClr val="EFEFEF"/>
    <a:srgbClr val="FFF7E1"/>
    <a:srgbClr val="99B0E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780A1B-5BFA-1A30-429B-132F97B60D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3BEFF-E768-9112-3D59-ED1AD3760D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15A6-86F7-4295-A4F5-212B276176AF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AFD4-D903-37C8-16A5-1AAC8A692E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F5208-4EC1-7074-F6AE-48BD1063B6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96093-2355-4EF7-B938-BD7282F0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17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D629-D4C1-41B8-A3D3-43D4B44C89C5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0D384-FCEB-48F7-AEF0-8666093DA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38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0582-6C9C-9B80-90C2-A3D96741A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6BBFC-B39C-2829-5B9B-FE2F63E7B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84B50-EE83-3373-627B-44E0419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4678D-0766-46E0-A672-DBE3C6EE1760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F5753-58CE-303E-C21E-705F5AB0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837B5-5A8A-1F20-3B4B-5CC5512F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2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182E-CB94-5C2D-6469-5F7A93A1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58105-0064-7A2F-0024-5737169F8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DD12F-D357-2269-1356-25F754D1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DA01D-64D3-41A8-ABA4-4AA4EAA6A2D0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B2028-B85F-2B6C-02C2-62680AFB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D99D9-13DA-828E-BBBC-57C57F32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011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3DB7B4-7E7C-7A11-6ED5-2516B2FD3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DC00C-7E85-D019-D278-DB9A5BFB1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B3921-F96A-CC22-59B4-DDEF2A08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867C-0B49-488D-BC78-81DBB1FBB22E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9414C-FDD4-DAA9-B0A9-4A208847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035C-82C8-0E42-4E76-E2331759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CA62-9641-0E1B-8363-FB1B8D6298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>
            <a:lvl1pPr>
              <a:defRPr sz="3000" cap="sm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Page Title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A203D-7175-9754-2DC8-D0CF140B4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9" y="1030060"/>
            <a:ext cx="5400000" cy="5220000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9D09B-799A-8C43-4580-6A4EA217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229" y="6432552"/>
            <a:ext cx="1732280" cy="284476"/>
          </a:xfrm>
        </p:spPr>
        <p:txBody>
          <a:bodyPr/>
          <a:lstStyle/>
          <a:p>
            <a:fld id="{329099CD-2178-4812-8C2F-7F564F877C04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E348A-E2FF-7635-831C-0C052A58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7311" y="6432552"/>
            <a:ext cx="7200000" cy="28447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6BFB-76A9-D9A2-2A83-178A5070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187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任意多边形 857">
            <a:extLst>
              <a:ext uri="{FF2B5EF4-FFF2-40B4-BE49-F238E27FC236}">
                <a16:creationId xmlns:a16="http://schemas.microsoft.com/office/drawing/2014/main" id="{FBE150BE-FAB3-38D2-026F-6EB877E60232}"/>
              </a:ext>
            </a:extLst>
          </p:cNvPr>
          <p:cNvSpPr/>
          <p:nvPr userDrawn="1"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/>
          </a:p>
        </p:txBody>
      </p:sp>
      <p:cxnSp>
        <p:nvCxnSpPr>
          <p:cNvPr id="9" name="直接连接符 859">
            <a:extLst>
              <a:ext uri="{FF2B5EF4-FFF2-40B4-BE49-F238E27FC236}">
                <a16:creationId xmlns:a16="http://schemas.microsoft.com/office/drawing/2014/main" id="{51F933B4-FB83-102E-5090-6B7B0A0AFB87}"/>
              </a:ext>
            </a:extLst>
          </p:cNvPr>
          <p:cNvCxnSpPr>
            <a:cxnSpLocks/>
          </p:cNvCxnSpPr>
          <p:nvPr userDrawn="1"/>
        </p:nvCxnSpPr>
        <p:spPr>
          <a:xfrm>
            <a:off x="273829" y="836659"/>
            <a:ext cx="1122148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6409A5-1474-6441-49A1-4CE516430D6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6789" y="1040219"/>
            <a:ext cx="5400000" cy="5220000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3F9C05-D398-44F5-07BD-E783062EBF2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05270" y="36413"/>
            <a:ext cx="2280355" cy="557784"/>
          </a:xfrm>
        </p:spPr>
        <p:txBody>
          <a:bodyPr/>
          <a:lstStyle>
            <a:lvl1pPr marL="0" indent="0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Logo</a:t>
            </a:r>
            <a:endParaRPr lang="zh-CN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A1CD50-C0D3-C75C-1D77-2F95EA6E653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355559" y="575522"/>
            <a:ext cx="2779776" cy="28346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latin typeface="Lora" pitchFamily="2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Slide Authors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17624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4B67-2A3F-C490-28BB-A6E00D87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3574"/>
            <a:ext cx="10515600" cy="1455739"/>
          </a:xfrm>
        </p:spPr>
        <p:txBody>
          <a:bodyPr anchor="b"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AD921-25E6-CB5C-CF0D-F0E518F5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4938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Lor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8B141-A9D8-12DF-9B14-685C93B9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C7499-A64F-41E3-8A87-272F602A2CBF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61536-1378-27DB-82D5-B6557255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5C41-4082-FB4E-4C30-8A9DDEF2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77DDC4-17BC-E0F8-B383-66E64973C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29" y="411763"/>
            <a:ext cx="8080341" cy="15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5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963C-35FC-6A4A-9B29-8C8F1238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F6F6D-16AC-0CF6-06E3-CB991EF1A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DC366-3817-C1B0-65A9-F91E61669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9C44E-63B6-8147-A0F3-E7A6113C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79675-A514-48A2-96D0-FC123C94368E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758B8-5A56-1474-6A41-C0174077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527D3-2B39-98AF-5F89-9C6BA08F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0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8E9-19A6-CFF8-A073-0463690E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EE5B-8333-2F82-C07B-056E8A5F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54385-EE8F-5A3E-E76B-078749E5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10940-7EEF-8EA0-D467-D5ED01025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814509-1983-2A33-4181-1393D8D53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C6578-D8ED-B7A3-8B41-27EFC5CE7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380FF-1506-41E4-909C-C06474DA19C9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61921-3AE5-E489-868E-F0CFEC66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8BB4D-F8C6-A3D4-3E5A-94D0AD02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5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909D5-8115-6FD9-0F2C-536ABA86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B2BB8-D30B-6774-3619-B697E1F4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F760D-C1F3-4C91-B93B-A8B36E3A98F0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3333B-5FF8-6145-C3A5-CF0F62F5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02CCC-F10F-2C94-37BA-0BD95F5B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6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384FF-3202-ABA1-82BD-F89739918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E1F78-827F-4268-8ED5-15959A659F1E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F8274-0FCC-C83E-9E64-55535ADB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D7010-92A1-F673-E9CD-10EC62F2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3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A2D6-DC57-7E8E-26A8-55A35775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2E89-099A-BD06-BDDF-77F64295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57650-D6AB-3B69-6307-6144A27F3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B3A26-E0BE-0A78-812B-E43F545A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AB65-DA54-4E88-B755-E0C5B0B8FBDC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7AAAF-D905-AC88-99C0-8892C2E0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6B57E-F2FD-C179-F5E8-ACB263AF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1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9336-E874-9915-88BA-FB403E98E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0CE1E-3286-E909-4123-760FDD7F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A25FB-2915-816A-8072-597611CB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C7321-FD03-EA7A-160D-64D8528E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F6B3F-FECA-47D5-89BA-58F3F2EC49D2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7BF69-9750-6F46-DF04-BDF58B0D2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83A29-8B71-1A99-6497-E2B818E7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51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1C12A-46E5-A045-F3A4-42F648A8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8E83E-4A25-32F2-D174-295CBACDE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482FB-B8D9-F173-9CD6-6750F6E1D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D41F6-D8BC-40F7-AF7E-7EC126C66E8C}" type="datetime1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80A9E-0B3F-9276-8738-64FA33D1B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2AFA3-50E9-8470-22D9-D77C68FE6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emf"/><Relationship Id="rId7" Type="http://schemas.openxmlformats.org/officeDocument/2006/relationships/image" Target="../media/image14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2.wm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8.png"/><Relationship Id="rId5" Type="http://schemas.openxmlformats.org/officeDocument/2006/relationships/image" Target="../media/image31.jpg"/><Relationship Id="rId10" Type="http://schemas.openxmlformats.org/officeDocument/2006/relationships/image" Target="../media/image47.png"/><Relationship Id="rId4" Type="http://schemas.openxmlformats.org/officeDocument/2006/relationships/image" Target="../media/image43.emf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3.wdp"/><Relationship Id="rId7" Type="http://schemas.openxmlformats.org/officeDocument/2006/relationships/image" Target="../media/image52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3.wdp"/><Relationship Id="rId7" Type="http://schemas.openxmlformats.org/officeDocument/2006/relationships/image" Target="../media/image53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7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9.png"/><Relationship Id="rId4" Type="http://schemas.openxmlformats.org/officeDocument/2006/relationships/image" Target="../media/image5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1.w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64.em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37.png"/><Relationship Id="rId4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2.w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7.emf"/><Relationship Id="rId5" Type="http://schemas.openxmlformats.org/officeDocument/2006/relationships/image" Target="../media/image73.w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7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8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7.wmf"/><Relationship Id="rId7" Type="http://schemas.openxmlformats.org/officeDocument/2006/relationships/image" Target="../media/image90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w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9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03.svg"/><Relationship Id="rId18" Type="http://schemas.openxmlformats.org/officeDocument/2006/relationships/image" Target="../media/image107.emf"/><Relationship Id="rId3" Type="http://schemas.openxmlformats.org/officeDocument/2006/relationships/image" Target="../media/image97.png"/><Relationship Id="rId7" Type="http://schemas.openxmlformats.org/officeDocument/2006/relationships/image" Target="../media/image101.jpg"/><Relationship Id="rId12" Type="http://schemas.openxmlformats.org/officeDocument/2006/relationships/image" Target="../media/image102.png"/><Relationship Id="rId17" Type="http://schemas.openxmlformats.org/officeDocument/2006/relationships/image" Target="../media/image106.svg"/><Relationship Id="rId2" Type="http://schemas.openxmlformats.org/officeDocument/2006/relationships/image" Target="../media/image96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37.png"/><Relationship Id="rId5" Type="http://schemas.openxmlformats.org/officeDocument/2006/relationships/image" Target="../media/image99.png"/><Relationship Id="rId15" Type="http://schemas.microsoft.com/office/2007/relationships/hdphoto" Target="../media/hdphoto5.wdp"/><Relationship Id="rId10" Type="http://schemas.openxmlformats.org/officeDocument/2006/relationships/image" Target="../media/image70.jpeg"/><Relationship Id="rId19" Type="http://schemas.openxmlformats.org/officeDocument/2006/relationships/image" Target="../media/image108.emf"/><Relationship Id="rId4" Type="http://schemas.openxmlformats.org/officeDocument/2006/relationships/image" Target="../media/image98.png"/><Relationship Id="rId9" Type="http://schemas.openxmlformats.org/officeDocument/2006/relationships/image" Target="../media/image57.jpg"/><Relationship Id="rId1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37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jpg"/><Relationship Id="rId5" Type="http://schemas.openxmlformats.org/officeDocument/2006/relationships/image" Target="../media/image35.png"/><Relationship Id="rId10" Type="http://schemas.openxmlformats.org/officeDocument/2006/relationships/image" Target="../media/image116.png"/><Relationship Id="rId4" Type="http://schemas.openxmlformats.org/officeDocument/2006/relationships/image" Target="../media/image111.jpg"/><Relationship Id="rId9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image" Target="../media/image119.w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7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5.emf"/><Relationship Id="rId5" Type="http://schemas.openxmlformats.org/officeDocument/2006/relationships/image" Target="../media/image121.emf"/><Relationship Id="rId10" Type="http://schemas.openxmlformats.org/officeDocument/2006/relationships/image" Target="../media/image124.wmf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1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34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jpg"/><Relationship Id="rId7" Type="http://schemas.openxmlformats.org/officeDocument/2006/relationships/image" Target="../media/image140.png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37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46.png"/><Relationship Id="rId3" Type="http://schemas.openxmlformats.org/officeDocument/2006/relationships/image" Target="../media/image97.png"/><Relationship Id="rId7" Type="http://schemas.openxmlformats.org/officeDocument/2006/relationships/image" Target="../media/image101.jpg"/><Relationship Id="rId12" Type="http://schemas.openxmlformats.org/officeDocument/2006/relationships/image" Target="../media/image58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microsoft.com/office/2007/relationships/hdphoto" Target="../media/hdphoto6.wdp"/><Relationship Id="rId5" Type="http://schemas.openxmlformats.org/officeDocument/2006/relationships/image" Target="../media/image99.png"/><Relationship Id="rId10" Type="http://schemas.openxmlformats.org/officeDocument/2006/relationships/image" Target="../media/image145.png"/><Relationship Id="rId4" Type="http://schemas.openxmlformats.org/officeDocument/2006/relationships/image" Target="../media/image98.png"/><Relationship Id="rId9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37.png"/><Relationship Id="rId4" Type="http://schemas.openxmlformats.org/officeDocument/2006/relationships/image" Target="../media/image14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1010.png"/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gif"/><Relationship Id="rId5" Type="http://schemas.openxmlformats.org/officeDocument/2006/relationships/image" Target="../media/image990.png"/><Relationship Id="rId4" Type="http://schemas.openxmlformats.org/officeDocument/2006/relationships/image" Target="../media/image980.png"/><Relationship Id="rId9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image" Target="../media/image160.png"/><Relationship Id="rId7" Type="http://schemas.openxmlformats.org/officeDocument/2006/relationships/oleObject" Target="../embeddings/oleObject15.bin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61.emf"/><Relationship Id="rId9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66.gi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oleObject" Target="../embeddings/oleObject16.bin"/><Relationship Id="rId7" Type="http://schemas.openxmlformats.org/officeDocument/2006/relationships/image" Target="../media/image170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68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70.emf"/><Relationship Id="rId4" Type="http://schemas.openxmlformats.org/officeDocument/2006/relationships/image" Target="../media/image1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4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image" Target="../media/image180.emf"/><Relationship Id="rId7" Type="http://schemas.openxmlformats.org/officeDocument/2006/relationships/image" Target="../media/image184.emf"/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181.emf"/><Relationship Id="rId9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101.jpg"/><Relationship Id="rId12" Type="http://schemas.microsoft.com/office/2007/relationships/hdphoto" Target="../media/hdphoto8.wdp"/><Relationship Id="rId2" Type="http://schemas.openxmlformats.org/officeDocument/2006/relationships/image" Target="../media/image96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87.png"/><Relationship Id="rId5" Type="http://schemas.openxmlformats.org/officeDocument/2006/relationships/image" Target="../media/image99.png"/><Relationship Id="rId15" Type="http://schemas.openxmlformats.org/officeDocument/2006/relationships/image" Target="../media/image188.png"/><Relationship Id="rId10" Type="http://schemas.microsoft.com/office/2007/relationships/hdphoto" Target="../media/hdphoto7.wdp"/><Relationship Id="rId4" Type="http://schemas.openxmlformats.org/officeDocument/2006/relationships/image" Target="../media/image98.png"/><Relationship Id="rId9" Type="http://schemas.openxmlformats.org/officeDocument/2006/relationships/image" Target="../media/image186.png"/><Relationship Id="rId14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zeLee/PE-GPT" TargetMode="External"/><Relationship Id="rId7" Type="http://schemas.openxmlformats.org/officeDocument/2006/relationships/image" Target="../media/image19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emf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99.emf"/><Relationship Id="rId18" Type="http://schemas.openxmlformats.org/officeDocument/2006/relationships/image" Target="../media/image190.png"/><Relationship Id="rId3" Type="http://schemas.openxmlformats.org/officeDocument/2006/relationships/image" Target="../media/image97.png"/><Relationship Id="rId7" Type="http://schemas.openxmlformats.org/officeDocument/2006/relationships/image" Target="../media/image57.jpg"/><Relationship Id="rId12" Type="http://schemas.openxmlformats.org/officeDocument/2006/relationships/image" Target="../media/image198.emf"/><Relationship Id="rId17" Type="http://schemas.openxmlformats.org/officeDocument/2006/relationships/image" Target="../media/image201.wmf"/><Relationship Id="rId2" Type="http://schemas.openxmlformats.org/officeDocument/2006/relationships/image" Target="../media/image96.png"/><Relationship Id="rId16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97.jpg"/><Relationship Id="rId5" Type="http://schemas.openxmlformats.org/officeDocument/2006/relationships/image" Target="../media/image99.png"/><Relationship Id="rId15" Type="http://schemas.openxmlformats.org/officeDocument/2006/relationships/image" Target="../media/image200.wmf"/><Relationship Id="rId10" Type="http://schemas.openxmlformats.org/officeDocument/2006/relationships/image" Target="../media/image196.png"/><Relationship Id="rId4" Type="http://schemas.openxmlformats.org/officeDocument/2006/relationships/image" Target="../media/image98.png"/><Relationship Id="rId9" Type="http://schemas.openxmlformats.org/officeDocument/2006/relationships/image" Target="../media/image31.jpg"/><Relationship Id="rId14" Type="http://schemas.openxmlformats.org/officeDocument/2006/relationships/oleObject" Target="../embeddings/oleObject18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mailto:fanfanlin@intl.zju.edu.cn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xinzel@uark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jpg"/><Relationship Id="rId11" Type="http://schemas.openxmlformats.org/officeDocument/2006/relationships/image" Target="../media/image203.png"/><Relationship Id="rId5" Type="http://schemas.openxmlformats.org/officeDocument/2006/relationships/hyperlink" Target="mailto:zhangxin_ieee@zju.edu.cn" TargetMode="External"/><Relationship Id="rId10" Type="http://schemas.openxmlformats.org/officeDocument/2006/relationships/image" Target="../media/image202.jpeg"/><Relationship Id="rId4" Type="http://schemas.openxmlformats.org/officeDocument/2006/relationships/hyperlink" Target="mailto:hwa@energy.aau.dk" TargetMode="External"/><Relationship Id="rId9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3.emf"/><Relationship Id="rId7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.jpg"/><Relationship Id="rId5" Type="http://schemas.openxmlformats.org/officeDocument/2006/relationships/image" Target="../media/image15.png"/><Relationship Id="rId10" Type="http://schemas.openxmlformats.org/officeDocument/2006/relationships/image" Target="../media/image19.emf"/><Relationship Id="rId4" Type="http://schemas.openxmlformats.org/officeDocument/2006/relationships/image" Target="../media/image14.jpe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847"/>
            <a:ext cx="10515600" cy="145573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Next Generation AI for Power Electronics: </a:t>
            </a:r>
            <a:r>
              <a:rPr lang="en-US" altLang="zh-CN" sz="3600" b="1" i="1" dirty="0">
                <a:solidFill>
                  <a:srgbClr val="C050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Explainable, Light, and Flexible</a:t>
            </a:r>
            <a:endParaRPr lang="zh-CN" altLang="en-US" sz="3600" b="1" i="1" dirty="0">
              <a:solidFill>
                <a:srgbClr val="C050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87338"/>
            <a:ext cx="10515600" cy="10818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 b="1" dirty="0"/>
              <a:t>Organizer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Dehong</a:t>
            </a:r>
            <a:r>
              <a:rPr lang="en-US" altLang="zh-CN" sz="2000" dirty="0"/>
              <a:t> Xu, Homer Alan </a:t>
            </a:r>
            <a:r>
              <a:rPr lang="en-US" altLang="zh-CN" sz="2000" dirty="0" err="1"/>
              <a:t>Mantooth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2000" b="1" dirty="0"/>
              <a:t>Speaker</a:t>
            </a:r>
            <a:r>
              <a:rPr lang="en-US" altLang="zh-CN" sz="2000" dirty="0"/>
              <a:t>: Xinze Li, Fanfan Lin, </a:t>
            </a:r>
            <a:r>
              <a:rPr lang="en-US" altLang="zh-CN" sz="2000" dirty="0" err="1"/>
              <a:t>Huai</a:t>
            </a:r>
            <a:r>
              <a:rPr lang="en-US" altLang="zh-CN" sz="2000" dirty="0"/>
              <a:t> Wang, Xin Zhang</a:t>
            </a:r>
            <a:endParaRPr lang="zh-CN" alt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</a:t>
            </a:fld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4B8861-03EC-7EDF-C39C-C0822CFFE5BD}"/>
              </a:ext>
            </a:extLst>
          </p:cNvPr>
          <p:cNvGrpSpPr>
            <a:grpSpLocks noChangeAspect="1"/>
          </p:cNvGrpSpPr>
          <p:nvPr/>
        </p:nvGrpSpPr>
        <p:grpSpPr>
          <a:xfrm>
            <a:off x="2772902" y="5152793"/>
            <a:ext cx="6646195" cy="1528284"/>
            <a:chOff x="1860170" y="4828066"/>
            <a:chExt cx="7649345" cy="1758957"/>
          </a:xfrm>
        </p:grpSpPr>
        <p:pic>
          <p:nvPicPr>
            <p:cNvPr id="18" name="Picture 17" descr="A close-up of a logo&#10;&#10;Description automatically generated">
              <a:extLst>
                <a:ext uri="{FF2B5EF4-FFF2-40B4-BE49-F238E27FC236}">
                  <a16:creationId xmlns:a16="http://schemas.microsoft.com/office/drawing/2014/main" id="{0DBFAB38-CF26-1394-6D07-7157EE9EA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79" b="18279"/>
            <a:stretch/>
          </p:blipFill>
          <p:spPr>
            <a:xfrm>
              <a:off x="2207176" y="5832347"/>
              <a:ext cx="2452752" cy="754676"/>
            </a:xfrm>
            <a:prstGeom prst="rect">
              <a:avLst/>
            </a:prstGeom>
          </p:spPr>
        </p:pic>
        <p:pic>
          <p:nvPicPr>
            <p:cNvPr id="20" name="Picture 19" descr="A black background with purple letters&#10;&#10;Description automatically generated">
              <a:extLst>
                <a:ext uri="{FF2B5EF4-FFF2-40B4-BE49-F238E27FC236}">
                  <a16:creationId xmlns:a16="http://schemas.microsoft.com/office/drawing/2014/main" id="{5C1B1A4F-F236-3578-EB28-4945AF07F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992" y="5832348"/>
              <a:ext cx="2863723" cy="754675"/>
            </a:xfrm>
            <a:prstGeom prst="rect">
              <a:avLst/>
            </a:prstGeom>
          </p:spPr>
        </p:pic>
        <p:pic>
          <p:nvPicPr>
            <p:cNvPr id="2" name="Picture 1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832D0BA8-4D7A-FC6B-0A0A-8F3AFCD68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170" y="4869748"/>
              <a:ext cx="3146765" cy="754675"/>
            </a:xfrm>
            <a:prstGeom prst="rect">
              <a:avLst/>
            </a:prstGeom>
          </p:spPr>
        </p:pic>
        <p:pic>
          <p:nvPicPr>
            <p:cNvPr id="7" name="Picture 6" descr="A logo on an orange background&#10;&#10;Description automatically generated">
              <a:extLst>
                <a:ext uri="{FF2B5EF4-FFF2-40B4-BE49-F238E27FC236}">
                  <a16:creationId xmlns:a16="http://schemas.microsoft.com/office/drawing/2014/main" id="{05310DAD-E663-8E37-A1E8-D9166BF6A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39" b="28464"/>
            <a:stretch/>
          </p:blipFill>
          <p:spPr>
            <a:xfrm>
              <a:off x="5556191" y="4828066"/>
              <a:ext cx="3953324" cy="838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879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F42D68-9FD4-DF29-BFB8-E400338E7E85}"/>
              </a:ext>
            </a:extLst>
          </p:cNvPr>
          <p:cNvSpPr/>
          <p:nvPr/>
        </p:nvSpPr>
        <p:spPr>
          <a:xfrm>
            <a:off x="6793286" y="4991603"/>
            <a:ext cx="3577630" cy="5908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Digital Twin Model: Circuit Model, Control, Sampling</a:t>
            </a:r>
            <a:endParaRPr 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33127F-D10D-FDFD-D12A-F1AFEB636335}"/>
              </a:ext>
            </a:extLst>
          </p:cNvPr>
          <p:cNvSpPr/>
          <p:nvPr/>
        </p:nvSpPr>
        <p:spPr>
          <a:xfrm>
            <a:off x="880782" y="1431266"/>
            <a:ext cx="4601816" cy="4986490"/>
          </a:xfrm>
          <a:prstGeom prst="rect">
            <a:avLst/>
          </a:prstGeom>
          <a:solidFill>
            <a:srgbClr val="990000">
              <a:alpha val="12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INPro-Bold" panose="0200050303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E8F05-A78C-C874-8A04-11A77D3BF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18" y="1516508"/>
            <a:ext cx="4024468" cy="4810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C9A9C-EBA5-6B16-33CD-E3D6BBEF3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29" y="2744424"/>
            <a:ext cx="5466465" cy="2057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C26982-8F4A-B089-9314-D3BAC2CEAAD4}"/>
              </a:ext>
            </a:extLst>
          </p:cNvPr>
          <p:cNvCxnSpPr>
            <a:cxnSpLocks/>
          </p:cNvCxnSpPr>
          <p:nvPr/>
        </p:nvCxnSpPr>
        <p:spPr>
          <a:xfrm flipH="1">
            <a:off x="5501552" y="3542695"/>
            <a:ext cx="731520" cy="286789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4D0374-A987-0EE6-2CCA-24DAF293C4EC}"/>
              </a:ext>
            </a:extLst>
          </p:cNvPr>
          <p:cNvCxnSpPr>
            <a:cxnSpLocks/>
          </p:cNvCxnSpPr>
          <p:nvPr/>
        </p:nvCxnSpPr>
        <p:spPr>
          <a:xfrm flipH="1" flipV="1">
            <a:off x="5518178" y="1481139"/>
            <a:ext cx="714894" cy="130509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1CBE1A-8888-4EAD-200E-1710581A004E}"/>
              </a:ext>
            </a:extLst>
          </p:cNvPr>
          <p:cNvSpPr txBox="1">
            <a:spLocks/>
          </p:cNvSpPr>
          <p:nvPr/>
        </p:nvSpPr>
        <p:spPr>
          <a:xfrm>
            <a:off x="1433700" y="946357"/>
            <a:ext cx="9324600" cy="477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2: Digital Twin Based Condition Monitoring</a:t>
            </a:r>
            <a:endParaRPr lang="zh-CN" altLang="en-US" b="1" dirty="0"/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B8F21A24-181F-E865-51E3-9A2F2BF7E5B1}"/>
              </a:ext>
            </a:extLst>
          </p:cNvPr>
          <p:cNvSpPr txBox="1"/>
          <p:nvPr/>
        </p:nvSpPr>
        <p:spPr>
          <a:xfrm>
            <a:off x="789844" y="6396068"/>
            <a:ext cx="460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Schematic diagram of AI-based digital twin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C557CC-5167-B0D3-9839-6A752DFD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Applications of AI in Converter Condition Monitoring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32D84FF0-5FC4-0570-0EB9-6088F5CDC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AFF225E-6C11-ED25-3CBF-BE6F97C1A41E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E596CF-775D-EA2C-28D9-074B0D91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19" y="1806334"/>
            <a:ext cx="4932691" cy="1856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13096C-69A7-528B-8340-557B8610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65" y="1466998"/>
            <a:ext cx="3550478" cy="484683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6CB9BC-ABD1-BD27-6BBD-D1DB814FB216}"/>
              </a:ext>
            </a:extLst>
          </p:cNvPr>
          <p:cNvCxnSpPr>
            <a:cxnSpLocks/>
          </p:cNvCxnSpPr>
          <p:nvPr/>
        </p:nvCxnSpPr>
        <p:spPr>
          <a:xfrm flipH="1" flipV="1">
            <a:off x="4671753" y="1513406"/>
            <a:ext cx="2990051" cy="133985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C9F9EB-AD9D-6818-0650-6A708DCF9D53}"/>
              </a:ext>
            </a:extLst>
          </p:cNvPr>
          <p:cNvCxnSpPr>
            <a:cxnSpLocks/>
          </p:cNvCxnSpPr>
          <p:nvPr/>
        </p:nvCxnSpPr>
        <p:spPr>
          <a:xfrm flipH="1">
            <a:off x="4638502" y="3578836"/>
            <a:ext cx="3042341" cy="268945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99CBA-242D-D7F0-A871-48F83C5F321D}"/>
              </a:ext>
            </a:extLst>
          </p:cNvPr>
          <p:cNvSpPr/>
          <p:nvPr/>
        </p:nvSpPr>
        <p:spPr>
          <a:xfrm>
            <a:off x="6530945" y="3674603"/>
            <a:ext cx="3804436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SG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Meta-Heuristic Optimizer, e.g.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Particle Swarm Optimization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PSO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0507EE-5783-965E-582B-C377AE7F2BE4}"/>
                  </a:ext>
                </a:extLst>
              </p:cNvPr>
              <p:cNvSpPr/>
              <p:nvPr/>
            </p:nvSpPr>
            <p:spPr>
              <a:xfrm>
                <a:off x="5905206" y="4284563"/>
                <a:ext cx="5171661" cy="957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2E246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E2463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E2463"/>
                              </a:solidFill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r>
                        <a:rPr lang="en-US" b="1" i="0">
                          <a:solidFill>
                            <a:srgbClr val="2E246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2E246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grow m:val="on"/>
                              <m:ctrlPr>
                                <a:rPr lang="en-US" b="1" i="1">
                                  <a:solidFill>
                                    <a:srgbClr val="2E24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rgbClr val="2E2463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0">
                                  <a:solidFill>
                                    <a:srgbClr val="2E246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0">
                                  <a:solidFill>
                                    <a:srgbClr val="2E24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2E2463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solidFill>
                                        <a:srgbClr val="2E246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rgbClr val="2E246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2E246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</m:t>
                                              </m:r>
                                              <m:r>
                                                <a:rPr lang="en-US" b="1" i="0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0">
                                              <a:solidFill>
                                                <a:srgbClr val="2E246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𝑳𝒎</m:t>
                                              </m:r>
                                              <m:r>
                                                <a:rPr lang="en-US" b="1" i="0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0">
                                          <a:solidFill>
                                            <a:srgbClr val="2E246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b="1" i="0">
                                      <a:solidFill>
                                        <a:srgbClr val="2E246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rgbClr val="2E246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2E246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𝒐</m:t>
                                              </m:r>
                                              <m:r>
                                                <a:rPr lang="en-US" b="1" i="0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0">
                                              <a:solidFill>
                                                <a:srgbClr val="2E246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𝒐𝒎</m:t>
                                              </m:r>
                                              <m:r>
                                                <a:rPr lang="en-US" b="1" i="0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0">
                                          <a:solidFill>
                                            <a:srgbClr val="2E246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1" i="1">
                              <a:solidFill>
                                <a:srgbClr val="2E2463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0507EE-5783-965E-582B-C377AE7F2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06" y="4284563"/>
                <a:ext cx="5171661" cy="957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10B602B-67FC-2F13-FB45-9BD59FCB838C}"/>
              </a:ext>
            </a:extLst>
          </p:cNvPr>
          <p:cNvSpPr/>
          <p:nvPr/>
        </p:nvSpPr>
        <p:spPr>
          <a:xfrm>
            <a:off x="6055680" y="5381648"/>
            <a:ext cx="5373347" cy="10596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 additional hardware required.</a:t>
            </a:r>
          </a:p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 calibration needed.</a:t>
            </a:r>
          </a:p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Converter-level condition monitoring solution, capable of monitoring multiple devices simultaneously.</a:t>
            </a:r>
            <a:endParaRPr 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97ADE161-700F-DDA8-A010-4753510726A6}"/>
              </a:ext>
            </a:extLst>
          </p:cNvPr>
          <p:cNvSpPr txBox="1"/>
          <p:nvPr/>
        </p:nvSpPr>
        <p:spPr>
          <a:xfrm>
            <a:off x="944254" y="6292393"/>
            <a:ext cx="3859299" cy="380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Parameter identification algorithm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FD90C6-2C47-C986-42A6-DC7161A2D42D}"/>
              </a:ext>
            </a:extLst>
          </p:cNvPr>
          <p:cNvSpPr txBox="1">
            <a:spLocks/>
          </p:cNvSpPr>
          <p:nvPr/>
        </p:nvSpPr>
        <p:spPr>
          <a:xfrm>
            <a:off x="1433700" y="946357"/>
            <a:ext cx="9324600" cy="477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2: Digital Twin Based Condition Monitoring</a:t>
            </a:r>
            <a:endParaRPr lang="zh-CN" altLang="en-US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D8684B9-3DB4-C1EE-8157-E843F0A4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Applications of AI in Converter Condition Monitoring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9060B31-75CA-8416-1D88-69949693D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E7B2C5-5B65-CB30-CD8C-7FA3D7285645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5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F9D4A-AFA5-A4C8-396B-8C1D59EA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78" y="1771739"/>
            <a:ext cx="8426496" cy="425086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9E899D3-B812-38BB-C999-8923101BEA66}"/>
              </a:ext>
            </a:extLst>
          </p:cNvPr>
          <p:cNvSpPr txBox="1">
            <a:spLocks/>
          </p:cNvSpPr>
          <p:nvPr/>
        </p:nvSpPr>
        <p:spPr>
          <a:xfrm>
            <a:off x="834539" y="1331012"/>
            <a:ext cx="10400574" cy="404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Challenge 1: </a:t>
            </a:r>
            <a:r>
              <a:rPr lang="en-SG" altLang="zh-CN" dirty="0"/>
              <a:t>Power Electronics Requires </a:t>
            </a:r>
            <a:r>
              <a:rPr lang="en-SG" altLang="zh-CN" b="1" dirty="0">
                <a:solidFill>
                  <a:srgbClr val="C00000"/>
                </a:solidFill>
              </a:rPr>
              <a:t>Data-Light and Computation-Light </a:t>
            </a:r>
            <a:r>
              <a:rPr lang="en-SG" altLang="zh-CN" dirty="0"/>
              <a:t>AI</a:t>
            </a: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01B18277-40F0-7C89-C52C-D6A4F8136B7E}"/>
              </a:ext>
            </a:extLst>
          </p:cNvPr>
          <p:cNvSpPr txBox="1"/>
          <p:nvPr/>
        </p:nvSpPr>
        <p:spPr>
          <a:xfrm>
            <a:off x="3227896" y="5897972"/>
            <a:ext cx="561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Characteristics of power electronics and other fields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48E2A06D-E791-CCC5-6014-717284757126}"/>
              </a:ext>
            </a:extLst>
          </p:cNvPr>
          <p:cNvSpPr txBox="1"/>
          <p:nvPr/>
        </p:nvSpPr>
        <p:spPr>
          <a:xfrm>
            <a:off x="1216234" y="6213157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Aalborg University, “Researchers will design cognitive power electronics”,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https://www.aau.dk/researchers-will-design-cognitive-power-electronics-n28286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2640E4-F120-70F4-D0A7-60FCCD2F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Challenges of Existing AI in Power Electronics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6230CA3B-6A0E-BC09-571B-58A7BD5B2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445565-2C31-815F-B0A8-D0E7286F054F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67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AD3CA3-D27D-DC02-09B9-D685F4035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/>
          <a:stretch/>
        </p:blipFill>
        <p:spPr bwMode="auto">
          <a:xfrm>
            <a:off x="448745" y="1886554"/>
            <a:ext cx="5818803" cy="4152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1ABC82-EB8B-ECE8-8DEA-005723E58CCA}"/>
              </a:ext>
            </a:extLst>
          </p:cNvPr>
          <p:cNvSpPr txBox="1"/>
          <p:nvPr/>
        </p:nvSpPr>
        <p:spPr>
          <a:xfrm>
            <a:off x="7379584" y="4390758"/>
            <a:ext cx="4268130" cy="954107"/>
          </a:xfrm>
          <a:custGeom>
            <a:avLst/>
            <a:gdLst>
              <a:gd name="connsiteX0" fmla="*/ 0 w 4268130"/>
              <a:gd name="connsiteY0" fmla="*/ 0 h 954107"/>
              <a:gd name="connsiteX1" fmla="*/ 695095 w 4268130"/>
              <a:gd name="connsiteY1" fmla="*/ 0 h 954107"/>
              <a:gd name="connsiteX2" fmla="*/ 1390191 w 4268130"/>
              <a:gd name="connsiteY2" fmla="*/ 0 h 954107"/>
              <a:gd name="connsiteX3" fmla="*/ 1999924 w 4268130"/>
              <a:gd name="connsiteY3" fmla="*/ 0 h 954107"/>
              <a:gd name="connsiteX4" fmla="*/ 2609657 w 4268130"/>
              <a:gd name="connsiteY4" fmla="*/ 0 h 954107"/>
              <a:gd name="connsiteX5" fmla="*/ 3176708 w 4268130"/>
              <a:gd name="connsiteY5" fmla="*/ 0 h 954107"/>
              <a:gd name="connsiteX6" fmla="*/ 4268130 w 4268130"/>
              <a:gd name="connsiteY6" fmla="*/ 0 h 954107"/>
              <a:gd name="connsiteX7" fmla="*/ 4268130 w 4268130"/>
              <a:gd name="connsiteY7" fmla="*/ 486595 h 954107"/>
              <a:gd name="connsiteX8" fmla="*/ 4268130 w 4268130"/>
              <a:gd name="connsiteY8" fmla="*/ 954107 h 954107"/>
              <a:gd name="connsiteX9" fmla="*/ 3615716 w 4268130"/>
              <a:gd name="connsiteY9" fmla="*/ 954107 h 954107"/>
              <a:gd name="connsiteX10" fmla="*/ 3091346 w 4268130"/>
              <a:gd name="connsiteY10" fmla="*/ 954107 h 954107"/>
              <a:gd name="connsiteX11" fmla="*/ 2396250 w 4268130"/>
              <a:gd name="connsiteY11" fmla="*/ 954107 h 954107"/>
              <a:gd name="connsiteX12" fmla="*/ 1701155 w 4268130"/>
              <a:gd name="connsiteY12" fmla="*/ 954107 h 954107"/>
              <a:gd name="connsiteX13" fmla="*/ 1134103 w 4268130"/>
              <a:gd name="connsiteY13" fmla="*/ 954107 h 954107"/>
              <a:gd name="connsiteX14" fmla="*/ 0 w 4268130"/>
              <a:gd name="connsiteY14" fmla="*/ 954107 h 954107"/>
              <a:gd name="connsiteX15" fmla="*/ 0 w 4268130"/>
              <a:gd name="connsiteY15" fmla="*/ 496136 h 954107"/>
              <a:gd name="connsiteX16" fmla="*/ 0 w 4268130"/>
              <a:gd name="connsiteY16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8130" h="954107" fill="none" extrusionOk="0">
                <a:moveTo>
                  <a:pt x="0" y="0"/>
                </a:moveTo>
                <a:cubicBezTo>
                  <a:pt x="232454" y="29306"/>
                  <a:pt x="385840" y="-3551"/>
                  <a:pt x="695095" y="0"/>
                </a:cubicBezTo>
                <a:cubicBezTo>
                  <a:pt x="1004351" y="3551"/>
                  <a:pt x="1068864" y="-7307"/>
                  <a:pt x="1390191" y="0"/>
                </a:cubicBezTo>
                <a:cubicBezTo>
                  <a:pt x="1711518" y="7307"/>
                  <a:pt x="1783986" y="-4370"/>
                  <a:pt x="1999924" y="0"/>
                </a:cubicBezTo>
                <a:cubicBezTo>
                  <a:pt x="2215862" y="4370"/>
                  <a:pt x="2379915" y="-23392"/>
                  <a:pt x="2609657" y="0"/>
                </a:cubicBezTo>
                <a:cubicBezTo>
                  <a:pt x="2839399" y="23392"/>
                  <a:pt x="2915219" y="25766"/>
                  <a:pt x="3176708" y="0"/>
                </a:cubicBezTo>
                <a:cubicBezTo>
                  <a:pt x="3438197" y="-25766"/>
                  <a:pt x="3872300" y="-9717"/>
                  <a:pt x="4268130" y="0"/>
                </a:cubicBezTo>
                <a:cubicBezTo>
                  <a:pt x="4280691" y="114798"/>
                  <a:pt x="4257910" y="345170"/>
                  <a:pt x="4268130" y="486595"/>
                </a:cubicBezTo>
                <a:cubicBezTo>
                  <a:pt x="4278350" y="628020"/>
                  <a:pt x="4282705" y="827361"/>
                  <a:pt x="4268130" y="954107"/>
                </a:cubicBezTo>
                <a:cubicBezTo>
                  <a:pt x="4025427" y="953334"/>
                  <a:pt x="3746232" y="949897"/>
                  <a:pt x="3615716" y="954107"/>
                </a:cubicBezTo>
                <a:cubicBezTo>
                  <a:pt x="3485200" y="958317"/>
                  <a:pt x="3250384" y="945372"/>
                  <a:pt x="3091346" y="954107"/>
                </a:cubicBezTo>
                <a:cubicBezTo>
                  <a:pt x="2932308" y="962843"/>
                  <a:pt x="2553546" y="959055"/>
                  <a:pt x="2396250" y="954107"/>
                </a:cubicBezTo>
                <a:cubicBezTo>
                  <a:pt x="2238954" y="949159"/>
                  <a:pt x="1875594" y="982776"/>
                  <a:pt x="1701155" y="954107"/>
                </a:cubicBezTo>
                <a:cubicBezTo>
                  <a:pt x="1526717" y="925438"/>
                  <a:pt x="1290218" y="965560"/>
                  <a:pt x="1134103" y="954107"/>
                </a:cubicBezTo>
                <a:cubicBezTo>
                  <a:pt x="977988" y="942654"/>
                  <a:pt x="365864" y="1009914"/>
                  <a:pt x="0" y="954107"/>
                </a:cubicBezTo>
                <a:cubicBezTo>
                  <a:pt x="-18698" y="808736"/>
                  <a:pt x="-1520" y="657798"/>
                  <a:pt x="0" y="496136"/>
                </a:cubicBezTo>
                <a:cubicBezTo>
                  <a:pt x="1520" y="334474"/>
                  <a:pt x="-445" y="164773"/>
                  <a:pt x="0" y="0"/>
                </a:cubicBezTo>
                <a:close/>
              </a:path>
              <a:path w="4268130" h="954107" stroke="0" extrusionOk="0">
                <a:moveTo>
                  <a:pt x="0" y="0"/>
                </a:moveTo>
                <a:cubicBezTo>
                  <a:pt x="277495" y="-9048"/>
                  <a:pt x="424099" y="-18869"/>
                  <a:pt x="652414" y="0"/>
                </a:cubicBezTo>
                <a:cubicBezTo>
                  <a:pt x="880729" y="18869"/>
                  <a:pt x="904572" y="-22565"/>
                  <a:pt x="1134103" y="0"/>
                </a:cubicBezTo>
                <a:cubicBezTo>
                  <a:pt x="1363634" y="22565"/>
                  <a:pt x="1446562" y="11102"/>
                  <a:pt x="1658473" y="0"/>
                </a:cubicBezTo>
                <a:cubicBezTo>
                  <a:pt x="1870384" y="-11102"/>
                  <a:pt x="2125361" y="-24619"/>
                  <a:pt x="2353569" y="0"/>
                </a:cubicBezTo>
                <a:cubicBezTo>
                  <a:pt x="2581777" y="24619"/>
                  <a:pt x="2834568" y="25565"/>
                  <a:pt x="2963302" y="0"/>
                </a:cubicBezTo>
                <a:cubicBezTo>
                  <a:pt x="3092036" y="-25565"/>
                  <a:pt x="3386123" y="11537"/>
                  <a:pt x="3573035" y="0"/>
                </a:cubicBezTo>
                <a:cubicBezTo>
                  <a:pt x="3759947" y="-11537"/>
                  <a:pt x="4093766" y="-12401"/>
                  <a:pt x="4268130" y="0"/>
                </a:cubicBezTo>
                <a:cubicBezTo>
                  <a:pt x="4254893" y="200463"/>
                  <a:pt x="4249269" y="264276"/>
                  <a:pt x="4268130" y="457971"/>
                </a:cubicBezTo>
                <a:cubicBezTo>
                  <a:pt x="4286991" y="651666"/>
                  <a:pt x="4256901" y="738724"/>
                  <a:pt x="4268130" y="954107"/>
                </a:cubicBezTo>
                <a:cubicBezTo>
                  <a:pt x="4152970" y="942503"/>
                  <a:pt x="3968024" y="966669"/>
                  <a:pt x="3743760" y="954107"/>
                </a:cubicBezTo>
                <a:cubicBezTo>
                  <a:pt x="3519496" y="941546"/>
                  <a:pt x="3346203" y="947658"/>
                  <a:pt x="3134027" y="954107"/>
                </a:cubicBezTo>
                <a:cubicBezTo>
                  <a:pt x="2921851" y="960556"/>
                  <a:pt x="2774703" y="954703"/>
                  <a:pt x="2524294" y="954107"/>
                </a:cubicBezTo>
                <a:cubicBezTo>
                  <a:pt x="2273885" y="953511"/>
                  <a:pt x="1968354" y="962903"/>
                  <a:pt x="1829199" y="954107"/>
                </a:cubicBezTo>
                <a:cubicBezTo>
                  <a:pt x="1690044" y="945311"/>
                  <a:pt x="1525890" y="962682"/>
                  <a:pt x="1262147" y="954107"/>
                </a:cubicBezTo>
                <a:cubicBezTo>
                  <a:pt x="998404" y="945532"/>
                  <a:pt x="890096" y="933750"/>
                  <a:pt x="695095" y="954107"/>
                </a:cubicBezTo>
                <a:cubicBezTo>
                  <a:pt x="500094" y="974464"/>
                  <a:pt x="326626" y="934017"/>
                  <a:pt x="0" y="954107"/>
                </a:cubicBezTo>
                <a:cubicBezTo>
                  <a:pt x="8039" y="754026"/>
                  <a:pt x="11650" y="688764"/>
                  <a:pt x="0" y="467512"/>
                </a:cubicBezTo>
                <a:cubicBezTo>
                  <a:pt x="-11650" y="246260"/>
                  <a:pt x="-12900" y="123435"/>
                  <a:pt x="0" y="0"/>
                </a:cubicBezTo>
                <a:close/>
              </a:path>
            </a:pathLst>
          </a:custGeom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3894342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87630" algn="just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inductor helps to smooth out the ripple in the output current by </a:t>
            </a:r>
            <a:r>
              <a:rPr lang="en-SG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resisting sudden changes in current flow.</a:t>
            </a:r>
            <a:r>
              <a:rPr lang="en-SG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ower ripple percentages typically require larger inductors.</a:t>
            </a:r>
            <a:endParaRPr lang="en-SG" sz="40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C3998-8353-CFA1-C7A3-49EDA34D7943}"/>
              </a:ext>
            </a:extLst>
          </p:cNvPr>
          <p:cNvSpPr txBox="1"/>
          <p:nvPr/>
        </p:nvSpPr>
        <p:spPr>
          <a:xfrm>
            <a:off x="6877903" y="4369873"/>
            <a:ext cx="481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SG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AI: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4A422-2FE8-FC5D-707F-80B6CA3BD981}"/>
              </a:ext>
            </a:extLst>
          </p:cNvPr>
          <p:cNvSpPr txBox="1"/>
          <p:nvPr/>
        </p:nvSpPr>
        <p:spPr>
          <a:xfrm>
            <a:off x="7379584" y="2860772"/>
            <a:ext cx="4268130" cy="738664"/>
          </a:xfrm>
          <a:custGeom>
            <a:avLst/>
            <a:gdLst>
              <a:gd name="connsiteX0" fmla="*/ 0 w 4268130"/>
              <a:gd name="connsiteY0" fmla="*/ 0 h 738664"/>
              <a:gd name="connsiteX1" fmla="*/ 695095 w 4268130"/>
              <a:gd name="connsiteY1" fmla="*/ 0 h 738664"/>
              <a:gd name="connsiteX2" fmla="*/ 1390191 w 4268130"/>
              <a:gd name="connsiteY2" fmla="*/ 0 h 738664"/>
              <a:gd name="connsiteX3" fmla="*/ 1999924 w 4268130"/>
              <a:gd name="connsiteY3" fmla="*/ 0 h 738664"/>
              <a:gd name="connsiteX4" fmla="*/ 2609657 w 4268130"/>
              <a:gd name="connsiteY4" fmla="*/ 0 h 738664"/>
              <a:gd name="connsiteX5" fmla="*/ 3176708 w 4268130"/>
              <a:gd name="connsiteY5" fmla="*/ 0 h 738664"/>
              <a:gd name="connsiteX6" fmla="*/ 4268130 w 4268130"/>
              <a:gd name="connsiteY6" fmla="*/ 0 h 738664"/>
              <a:gd name="connsiteX7" fmla="*/ 4268130 w 4268130"/>
              <a:gd name="connsiteY7" fmla="*/ 376719 h 738664"/>
              <a:gd name="connsiteX8" fmla="*/ 4268130 w 4268130"/>
              <a:gd name="connsiteY8" fmla="*/ 738664 h 738664"/>
              <a:gd name="connsiteX9" fmla="*/ 3615716 w 4268130"/>
              <a:gd name="connsiteY9" fmla="*/ 738664 h 738664"/>
              <a:gd name="connsiteX10" fmla="*/ 3091346 w 4268130"/>
              <a:gd name="connsiteY10" fmla="*/ 738664 h 738664"/>
              <a:gd name="connsiteX11" fmla="*/ 2396250 w 4268130"/>
              <a:gd name="connsiteY11" fmla="*/ 738664 h 738664"/>
              <a:gd name="connsiteX12" fmla="*/ 1701155 w 4268130"/>
              <a:gd name="connsiteY12" fmla="*/ 738664 h 738664"/>
              <a:gd name="connsiteX13" fmla="*/ 1134103 w 4268130"/>
              <a:gd name="connsiteY13" fmla="*/ 738664 h 738664"/>
              <a:gd name="connsiteX14" fmla="*/ 0 w 4268130"/>
              <a:gd name="connsiteY14" fmla="*/ 738664 h 738664"/>
              <a:gd name="connsiteX15" fmla="*/ 0 w 4268130"/>
              <a:gd name="connsiteY15" fmla="*/ 384105 h 738664"/>
              <a:gd name="connsiteX16" fmla="*/ 0 w 4268130"/>
              <a:gd name="connsiteY16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8130" h="738664" fill="none" extrusionOk="0">
                <a:moveTo>
                  <a:pt x="0" y="0"/>
                </a:moveTo>
                <a:cubicBezTo>
                  <a:pt x="232454" y="29306"/>
                  <a:pt x="385840" y="-3551"/>
                  <a:pt x="695095" y="0"/>
                </a:cubicBezTo>
                <a:cubicBezTo>
                  <a:pt x="1004351" y="3551"/>
                  <a:pt x="1068864" y="-7307"/>
                  <a:pt x="1390191" y="0"/>
                </a:cubicBezTo>
                <a:cubicBezTo>
                  <a:pt x="1711518" y="7307"/>
                  <a:pt x="1783986" y="-4370"/>
                  <a:pt x="1999924" y="0"/>
                </a:cubicBezTo>
                <a:cubicBezTo>
                  <a:pt x="2215862" y="4370"/>
                  <a:pt x="2379915" y="-23392"/>
                  <a:pt x="2609657" y="0"/>
                </a:cubicBezTo>
                <a:cubicBezTo>
                  <a:pt x="2839399" y="23392"/>
                  <a:pt x="2915219" y="25766"/>
                  <a:pt x="3176708" y="0"/>
                </a:cubicBezTo>
                <a:cubicBezTo>
                  <a:pt x="3438197" y="-25766"/>
                  <a:pt x="3872300" y="-9717"/>
                  <a:pt x="4268130" y="0"/>
                </a:cubicBezTo>
                <a:cubicBezTo>
                  <a:pt x="4260391" y="119286"/>
                  <a:pt x="4268170" y="294166"/>
                  <a:pt x="4268130" y="376719"/>
                </a:cubicBezTo>
                <a:cubicBezTo>
                  <a:pt x="4268090" y="459272"/>
                  <a:pt x="4250895" y="631985"/>
                  <a:pt x="4268130" y="738664"/>
                </a:cubicBezTo>
                <a:cubicBezTo>
                  <a:pt x="4025427" y="737891"/>
                  <a:pt x="3746232" y="734454"/>
                  <a:pt x="3615716" y="738664"/>
                </a:cubicBezTo>
                <a:cubicBezTo>
                  <a:pt x="3485200" y="742874"/>
                  <a:pt x="3250384" y="729929"/>
                  <a:pt x="3091346" y="738664"/>
                </a:cubicBezTo>
                <a:cubicBezTo>
                  <a:pt x="2932308" y="747400"/>
                  <a:pt x="2553546" y="743612"/>
                  <a:pt x="2396250" y="738664"/>
                </a:cubicBezTo>
                <a:cubicBezTo>
                  <a:pt x="2238954" y="733716"/>
                  <a:pt x="1875594" y="767333"/>
                  <a:pt x="1701155" y="738664"/>
                </a:cubicBezTo>
                <a:cubicBezTo>
                  <a:pt x="1526717" y="709995"/>
                  <a:pt x="1290218" y="750117"/>
                  <a:pt x="1134103" y="738664"/>
                </a:cubicBezTo>
                <a:cubicBezTo>
                  <a:pt x="977988" y="727211"/>
                  <a:pt x="365864" y="794471"/>
                  <a:pt x="0" y="738664"/>
                </a:cubicBezTo>
                <a:cubicBezTo>
                  <a:pt x="1522" y="605620"/>
                  <a:pt x="10064" y="485044"/>
                  <a:pt x="0" y="384105"/>
                </a:cubicBezTo>
                <a:cubicBezTo>
                  <a:pt x="-10064" y="283166"/>
                  <a:pt x="3917" y="97797"/>
                  <a:pt x="0" y="0"/>
                </a:cubicBezTo>
                <a:close/>
              </a:path>
              <a:path w="4268130" h="738664" stroke="0" extrusionOk="0">
                <a:moveTo>
                  <a:pt x="0" y="0"/>
                </a:moveTo>
                <a:cubicBezTo>
                  <a:pt x="277495" y="-9048"/>
                  <a:pt x="424099" y="-18869"/>
                  <a:pt x="652414" y="0"/>
                </a:cubicBezTo>
                <a:cubicBezTo>
                  <a:pt x="880729" y="18869"/>
                  <a:pt x="904572" y="-22565"/>
                  <a:pt x="1134103" y="0"/>
                </a:cubicBezTo>
                <a:cubicBezTo>
                  <a:pt x="1363634" y="22565"/>
                  <a:pt x="1446562" y="11102"/>
                  <a:pt x="1658473" y="0"/>
                </a:cubicBezTo>
                <a:cubicBezTo>
                  <a:pt x="1870384" y="-11102"/>
                  <a:pt x="2125361" y="-24619"/>
                  <a:pt x="2353569" y="0"/>
                </a:cubicBezTo>
                <a:cubicBezTo>
                  <a:pt x="2581777" y="24619"/>
                  <a:pt x="2834568" y="25565"/>
                  <a:pt x="2963302" y="0"/>
                </a:cubicBezTo>
                <a:cubicBezTo>
                  <a:pt x="3092036" y="-25565"/>
                  <a:pt x="3386123" y="11537"/>
                  <a:pt x="3573035" y="0"/>
                </a:cubicBezTo>
                <a:cubicBezTo>
                  <a:pt x="3759947" y="-11537"/>
                  <a:pt x="4093766" y="-12401"/>
                  <a:pt x="4268130" y="0"/>
                </a:cubicBezTo>
                <a:cubicBezTo>
                  <a:pt x="4278410" y="146250"/>
                  <a:pt x="4270395" y="196368"/>
                  <a:pt x="4268130" y="354559"/>
                </a:cubicBezTo>
                <a:cubicBezTo>
                  <a:pt x="4265865" y="512750"/>
                  <a:pt x="4262369" y="580639"/>
                  <a:pt x="4268130" y="738664"/>
                </a:cubicBezTo>
                <a:cubicBezTo>
                  <a:pt x="4152970" y="727060"/>
                  <a:pt x="3968024" y="751226"/>
                  <a:pt x="3743760" y="738664"/>
                </a:cubicBezTo>
                <a:cubicBezTo>
                  <a:pt x="3519496" y="726103"/>
                  <a:pt x="3346203" y="732215"/>
                  <a:pt x="3134027" y="738664"/>
                </a:cubicBezTo>
                <a:cubicBezTo>
                  <a:pt x="2921851" y="745113"/>
                  <a:pt x="2774703" y="739260"/>
                  <a:pt x="2524294" y="738664"/>
                </a:cubicBezTo>
                <a:cubicBezTo>
                  <a:pt x="2273885" y="738068"/>
                  <a:pt x="1968354" y="747460"/>
                  <a:pt x="1829199" y="738664"/>
                </a:cubicBezTo>
                <a:cubicBezTo>
                  <a:pt x="1690044" y="729868"/>
                  <a:pt x="1525890" y="747239"/>
                  <a:pt x="1262147" y="738664"/>
                </a:cubicBezTo>
                <a:cubicBezTo>
                  <a:pt x="998404" y="730089"/>
                  <a:pt x="890096" y="718307"/>
                  <a:pt x="695095" y="738664"/>
                </a:cubicBezTo>
                <a:cubicBezTo>
                  <a:pt x="500094" y="759021"/>
                  <a:pt x="326626" y="718574"/>
                  <a:pt x="0" y="738664"/>
                </a:cubicBezTo>
                <a:cubicBezTo>
                  <a:pt x="1562" y="575763"/>
                  <a:pt x="-12757" y="493188"/>
                  <a:pt x="0" y="361945"/>
                </a:cubicBezTo>
                <a:cubicBezTo>
                  <a:pt x="12757" y="230702"/>
                  <a:pt x="-9268" y="86856"/>
                  <a:pt x="0" y="0"/>
                </a:cubicBezTo>
                <a:close/>
              </a:path>
            </a:pathLst>
          </a:custGeom>
          <a:ln w="28575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3894342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87630" algn="just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For the task to design LC filter for the buck converter which has minimum current ripple, </a:t>
            </a:r>
            <a:r>
              <a:rPr lang="en-US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why do you recommend this inductor value</a:t>
            </a: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SG" sz="40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4A850-CFA1-73C8-5C68-2A2A5C3638BD}"/>
              </a:ext>
            </a:extLst>
          </p:cNvPr>
          <p:cNvSpPr txBox="1"/>
          <p:nvPr/>
        </p:nvSpPr>
        <p:spPr>
          <a:xfrm>
            <a:off x="6617907" y="2765367"/>
            <a:ext cx="74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SG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User:</a:t>
            </a:r>
            <a:endParaRPr lang="en-SG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444936D9-977B-FE33-7553-A361B937765E}"/>
              </a:ext>
            </a:extLst>
          </p:cNvPr>
          <p:cNvSpPr txBox="1"/>
          <p:nvPr/>
        </p:nvSpPr>
        <p:spPr>
          <a:xfrm>
            <a:off x="403434" y="6131878"/>
            <a:ext cx="607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https://towardsdatascience.com/need-for-explainability-in-ai-and-robotics-75dc6077c9fa;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F. Lin et al., "PE-GPT: A New Paradigm for Power Electronics Design," </a:t>
            </a:r>
            <a:r>
              <a:rPr lang="en-US" altLang="zh-CN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IEEE 	Transactions on Industrial Electronics,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doi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10.1109/TIE.2024.3454408.</a:t>
            </a:r>
            <a:endParaRPr kumimoji="0" lang="zh-CN" altLang="en-US" sz="11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89140A2-B097-4F0B-7E2D-E606E3C34385}"/>
              </a:ext>
            </a:extLst>
          </p:cNvPr>
          <p:cNvSpPr txBox="1"/>
          <p:nvPr/>
        </p:nvSpPr>
        <p:spPr>
          <a:xfrm>
            <a:off x="6540057" y="2125711"/>
            <a:ext cx="543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Leverage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PE-GPT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Provide Power Electronics Insights into a Designed Buck Converter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11">
            <a:extLst>
              <a:ext uri="{FF2B5EF4-FFF2-40B4-BE49-F238E27FC236}">
                <a16:creationId xmlns:a16="http://schemas.microsoft.com/office/drawing/2014/main" id="{884BD281-3FF0-DBAB-A5ED-36AE396F3D9A}"/>
              </a:ext>
            </a:extLst>
          </p:cNvPr>
          <p:cNvCxnSpPr>
            <a:cxnSpLocks/>
          </p:cNvCxnSpPr>
          <p:nvPr/>
        </p:nvCxnSpPr>
        <p:spPr>
          <a:xfrm flipV="1">
            <a:off x="9513649" y="3624836"/>
            <a:ext cx="0" cy="737882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639E88F-F992-4465-FC55-906F02688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038" y="3636561"/>
            <a:ext cx="777240" cy="746760"/>
          </a:xfrm>
          <a:prstGeom prst="rect">
            <a:avLst/>
          </a:prstGeom>
        </p:spPr>
      </p:pic>
      <p:sp>
        <p:nvSpPr>
          <p:cNvPr id="19" name="文本框 4">
            <a:extLst>
              <a:ext uri="{FF2B5EF4-FFF2-40B4-BE49-F238E27FC236}">
                <a16:creationId xmlns:a16="http://schemas.microsoft.com/office/drawing/2014/main" id="{DBD902D8-C013-2981-1CD1-C76804907186}"/>
              </a:ext>
            </a:extLst>
          </p:cNvPr>
          <p:cNvSpPr txBox="1"/>
          <p:nvPr/>
        </p:nvSpPr>
        <p:spPr>
          <a:xfrm>
            <a:off x="10383278" y="3685101"/>
            <a:ext cx="1228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PE-GPT by F. Lin et al.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1C07ACC-D138-4D0F-6447-C28DB315E638}"/>
              </a:ext>
            </a:extLst>
          </p:cNvPr>
          <p:cNvSpPr txBox="1">
            <a:spLocks/>
          </p:cNvSpPr>
          <p:nvPr/>
        </p:nvSpPr>
        <p:spPr>
          <a:xfrm>
            <a:off x="834539" y="1331012"/>
            <a:ext cx="10660775" cy="404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Challenge 2: </a:t>
            </a:r>
            <a:r>
              <a:rPr lang="en-SG" altLang="zh-CN" b="1" dirty="0" err="1">
                <a:solidFill>
                  <a:srgbClr val="C00000"/>
                </a:solidFill>
              </a:rPr>
              <a:t>Explainability</a:t>
            </a:r>
            <a:r>
              <a:rPr lang="en-SG" altLang="zh-CN" dirty="0"/>
              <a:t> of AI to Enhance Deployment Confidence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1DAA0BA-FF29-5774-D70F-103EBC60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Challenges of Existing AI in Power Electronics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E0D96CE3-EC8D-4C52-DBE2-80D02651E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4E336CA-58FB-860E-CE82-6CF10FBEFE48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2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BF46F6-A88D-FA52-C3C2-74354B99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70"/>
          <a:stretch/>
        </p:blipFill>
        <p:spPr>
          <a:xfrm>
            <a:off x="4606632" y="1865354"/>
            <a:ext cx="7471514" cy="4201111"/>
          </a:xfrm>
          <a:prstGeom prst="rect">
            <a:avLst/>
          </a:prstGeom>
        </p:spPr>
      </p:pic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A10F069-6031-7A91-3311-9F7CC9FD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1" y="2644936"/>
            <a:ext cx="5297901" cy="274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data-driven is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5046"/>
                </a:solidFill>
                <a:effectLst/>
                <a:latin typeface="Arial" panose="020B0604020202020204" pitchFamily="34" charset="0"/>
              </a:rPr>
              <a:t>fixed in operational settings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limiting model flexibility when settings change.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Building separate surrogate models for all settings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5046"/>
                </a:solidFill>
                <a:effectLst/>
                <a:latin typeface="Arial" panose="020B0604020202020204" pitchFamily="34" charset="0"/>
              </a:rPr>
              <a:t>is data-intensive and computationally demanding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Handling multiple settings need 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N</a:t>
            </a:r>
            <a:r>
              <a:rPr lang="en-SG" sz="1600" b="1" i="1" baseline="-25000" dirty="0" err="1">
                <a:solidFill>
                  <a:srgbClr val="C05046"/>
                </a:solidFill>
                <a:latin typeface="Euclid" panose="02020503060505020303" pitchFamily="18" charset="0"/>
              </a:rPr>
              <a:t>t</a:t>
            </a:r>
            <a:r>
              <a:rPr lang="en-SG" sz="1600" b="1" i="1" dirty="0">
                <a:solidFill>
                  <a:srgbClr val="C05046"/>
                </a:solidFill>
                <a:latin typeface="Euclid" panose="02020503060505020303" pitchFamily="18" charset="0"/>
              </a:rPr>
              <a:t>​</a:t>
            </a:r>
            <a:r>
              <a:rPr lang="en-SG" sz="1600" b="1" dirty="0">
                <a:solidFill>
                  <a:srgbClr val="C05046"/>
                </a:solidFill>
                <a:latin typeface="Euclid" panose="02020503060505020303" pitchFamily="18" charset="0"/>
              </a:rPr>
              <a:t>=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m</a:t>
            </a:r>
            <a:r>
              <a:rPr lang="en-SG" sz="1600" b="1" dirty="0" err="1">
                <a:solidFill>
                  <a:srgbClr val="C05046"/>
                </a:solidFill>
                <a:latin typeface="Euclid" panose="02020503060505020303" pitchFamily="18" charset="0"/>
              </a:rPr>
              <a:t>×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n</a:t>
            </a:r>
            <a:r>
              <a:rPr lang="en-SG" sz="1600" b="1" dirty="0" err="1">
                <a:solidFill>
                  <a:srgbClr val="C05046"/>
                </a:solidFill>
                <a:latin typeface="Euclid" panose="02020503060505020303" pitchFamily="18" charset="0"/>
              </a:rPr>
              <a:t>×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z</a:t>
            </a:r>
            <a:r>
              <a:rPr lang="en-SG" sz="1600" b="1" i="1" dirty="0">
                <a:solidFill>
                  <a:srgbClr val="C05046"/>
                </a:solidFill>
                <a:latin typeface="Euclid" panose="02020503060505020303" pitchFamily="18" charset="0"/>
              </a:rPr>
              <a:t> </a:t>
            </a:r>
            <a:r>
              <a:rPr lang="en-SG" sz="1600" b="1" dirty="0">
                <a:solidFill>
                  <a:srgbClr val="C05046"/>
                </a:solidFill>
                <a:latin typeface="Euclid" panose="02020503060505020303" pitchFamily="18" charset="0"/>
              </a:rPr>
              <a:t> </a:t>
            </a:r>
            <a:r>
              <a:rPr lang="en-US" altLang="en-US" sz="1600" b="1" dirty="0">
                <a:solidFill>
                  <a:srgbClr val="C05046"/>
                </a:solidFill>
                <a:latin typeface="Arial" panose="020B0604020202020204" pitchFamily="34" charset="0"/>
              </a:rPr>
              <a:t>models </a:t>
            </a:r>
            <a:r>
              <a:rPr lang="en-US" altLang="en-US" sz="1400" dirty="0">
                <a:latin typeface="Arial" panose="020B0604020202020204" pitchFamily="34" charset="0"/>
              </a:rPr>
              <a:t>(imaging only 3 variables), increasing complexity significantly.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400" spc="-20" dirty="0">
                <a:latin typeface="Arial" panose="020B0604020202020204" pitchFamily="34" charset="0"/>
              </a:rPr>
              <a:t>Topology, circuit parameters, control strategies, performance metrics, operation specifications, etc., could all change.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6CA6-F67E-1FDA-2671-85A45728D29E}"/>
              </a:ext>
            </a:extLst>
          </p:cNvPr>
          <p:cNvSpPr txBox="1">
            <a:spLocks/>
          </p:cNvSpPr>
          <p:nvPr/>
        </p:nvSpPr>
        <p:spPr>
          <a:xfrm>
            <a:off x="834539" y="1331012"/>
            <a:ext cx="10660775" cy="404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Challenge 3: </a:t>
            </a:r>
            <a:r>
              <a:rPr lang="en-SG" altLang="zh-CN" b="1" dirty="0">
                <a:solidFill>
                  <a:srgbClr val="C00000"/>
                </a:solidFill>
              </a:rPr>
              <a:t>Flexibility</a:t>
            </a:r>
            <a:r>
              <a:rPr lang="en-SG" altLang="zh-CN" dirty="0"/>
              <a:t> for Diverse Converters and Operating Conditions 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D9ACDBBF-D2B4-7DD7-EA63-784958BDD6DD}"/>
              </a:ext>
            </a:extLst>
          </p:cNvPr>
          <p:cNvSpPr txBox="1"/>
          <p:nvPr/>
        </p:nvSpPr>
        <p:spPr>
          <a:xfrm>
            <a:off x="5535459" y="5991153"/>
            <a:ext cx="561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Number of models required for variable modulation strategy, operation specification, and performance metrics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9FA2EA-EDE7-096C-0BA5-05C69F8B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Challenges of Existing AI in Power Electronics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C8B7E3D0-566A-1F0F-3718-F4F36213F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3BB9600-5906-50C4-DDB6-3B19252CE36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11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Section II. Physics-Informed Machine Learning (PIML) for Power Electronics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Xinze Li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C83C8F-2E0A-6F0C-3351-D6AF0EFBA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16" y="5009219"/>
            <a:ext cx="4011168" cy="9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Concept of Physics-Informed Machine Learning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Concept of Physics-Informed Machine Learning (PIML):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0585B-D43D-6D91-73B9-BF83ADD281D6}"/>
              </a:ext>
            </a:extLst>
          </p:cNvPr>
          <p:cNvSpPr txBox="1">
            <a:spLocks/>
          </p:cNvSpPr>
          <p:nvPr/>
        </p:nvSpPr>
        <p:spPr>
          <a:xfrm>
            <a:off x="8144828" y="4234069"/>
            <a:ext cx="3657600" cy="2001861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D7DEF32E-EE1B-BCCE-1390-48E80454D8A6}"/>
              </a:ext>
            </a:extLst>
          </p:cNvPr>
          <p:cNvSpPr txBox="1"/>
          <p:nvPr/>
        </p:nvSpPr>
        <p:spPr>
          <a:xfrm>
            <a:off x="8257758" y="3729653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Forward Problem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Solve PDEs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D52B9180-1D8C-3EAD-D8E0-61A3E2971401}"/>
              </a:ext>
            </a:extLst>
          </p:cNvPr>
          <p:cNvSpPr txBox="1"/>
          <p:nvPr/>
        </p:nvSpPr>
        <p:spPr>
          <a:xfrm>
            <a:off x="8069362" y="6272641"/>
            <a:ext cx="380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Inverse Problem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 Parameters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47C4DB-68A5-ED9C-9D30-38BDCB8573A9}"/>
              </a:ext>
            </a:extLst>
          </p:cNvPr>
          <p:cNvSpPr txBox="1">
            <a:spLocks/>
          </p:cNvSpPr>
          <p:nvPr/>
        </p:nvSpPr>
        <p:spPr>
          <a:xfrm>
            <a:off x="8144828" y="1169532"/>
            <a:ext cx="3657600" cy="2549198"/>
          </a:xfrm>
          <a:prstGeom prst="rect">
            <a:avLst/>
          </a:prstGeom>
          <a:solidFill>
            <a:srgbClr val="E7F0F9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B807FE41-E5BB-99D3-6E67-1B97484E4D96}"/>
              </a:ext>
            </a:extLst>
          </p:cNvPr>
          <p:cNvSpPr txBox="1"/>
          <p:nvPr/>
        </p:nvSpPr>
        <p:spPr>
          <a:xfrm>
            <a:off x="403434" y="6274118"/>
            <a:ext cx="72876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G. E. Karniadakis, I. G.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Kevrekidis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L. Lu, P.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Perdikaris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S. Wang, and L. Yang, “Physics-informed machine 	learning,” </a:t>
            </a:r>
            <a:r>
              <a:rPr lang="en-US" altLang="zh-CN" sz="1100" i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Nat Rev Phys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vol. 3, no. 6, pp. 422–440, May 2021,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doi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: 10.1038/s42254-021-00314-5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Picture 19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72900D80-F096-CE94-2001-078CBAFC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9687" y="4825368"/>
            <a:ext cx="1058347" cy="1058347"/>
          </a:xfrm>
          <a:prstGeom prst="rect">
            <a:avLst/>
          </a:prstGeom>
        </p:spPr>
      </p:pic>
      <p:cxnSp>
        <p:nvCxnSpPr>
          <p:cNvPr id="23" name="直接连接符 11">
            <a:extLst>
              <a:ext uri="{FF2B5EF4-FFF2-40B4-BE49-F238E27FC236}">
                <a16:creationId xmlns:a16="http://schemas.microsoft.com/office/drawing/2014/main" id="{4E9F502A-ED3F-3B90-918D-EFFDDB2B6BF7}"/>
              </a:ext>
            </a:extLst>
          </p:cNvPr>
          <p:cNvCxnSpPr>
            <a:cxnSpLocks/>
            <a:endCxn id="43" idx="2"/>
          </p:cNvCxnSpPr>
          <p:nvPr/>
        </p:nvCxnSpPr>
        <p:spPr>
          <a:xfrm rot="16200000" flipV="1">
            <a:off x="3813774" y="3934684"/>
            <a:ext cx="888151" cy="636308"/>
          </a:xfrm>
          <a:prstGeom prst="bentConnector3">
            <a:avLst>
              <a:gd name="adj1" fmla="val -359"/>
            </a:avLst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4">
            <a:extLst>
              <a:ext uri="{FF2B5EF4-FFF2-40B4-BE49-F238E27FC236}">
                <a16:creationId xmlns:a16="http://schemas.microsoft.com/office/drawing/2014/main" id="{536DB255-0759-BBFA-935B-89F4EE8F9008}"/>
              </a:ext>
            </a:extLst>
          </p:cNvPr>
          <p:cNvSpPr txBox="1"/>
          <p:nvPr/>
        </p:nvSpPr>
        <p:spPr>
          <a:xfrm>
            <a:off x="2011120" y="3738681"/>
            <a:ext cx="192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 physics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A9A96CB-E68F-6604-C3F4-0D32156D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001" y="4230084"/>
            <a:ext cx="2660904" cy="1659636"/>
          </a:xfrm>
          <a:prstGeom prst="rect">
            <a:avLst/>
          </a:prstGeom>
        </p:spPr>
      </p:pic>
      <p:sp>
        <p:nvSpPr>
          <p:cNvPr id="31" name="文本框 4">
            <a:extLst>
              <a:ext uri="{FF2B5EF4-FFF2-40B4-BE49-F238E27FC236}">
                <a16:creationId xmlns:a16="http://schemas.microsoft.com/office/drawing/2014/main" id="{7D6C004B-57B9-EBC3-B8B2-1CF781FBAEF6}"/>
              </a:ext>
            </a:extLst>
          </p:cNvPr>
          <p:cNvSpPr txBox="1"/>
          <p:nvPr/>
        </p:nvSpPr>
        <p:spPr>
          <a:xfrm>
            <a:off x="867093" y="1467025"/>
            <a:ext cx="636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Laws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Expressed as Partial Differential Equations (PDEs) 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">
            <a:extLst>
              <a:ext uri="{FF2B5EF4-FFF2-40B4-BE49-F238E27FC236}">
                <a16:creationId xmlns:a16="http://schemas.microsoft.com/office/drawing/2014/main" id="{0224A1E4-45E0-12E6-3222-5AC1EE7E5DC9}"/>
              </a:ext>
            </a:extLst>
          </p:cNvPr>
          <p:cNvSpPr txBox="1"/>
          <p:nvPr/>
        </p:nvSpPr>
        <p:spPr>
          <a:xfrm>
            <a:off x="4211479" y="5848160"/>
            <a:ext cx="316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 Learning Models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4">
            <a:extLst>
              <a:ext uri="{FF2B5EF4-FFF2-40B4-BE49-F238E27FC236}">
                <a16:creationId xmlns:a16="http://schemas.microsoft.com/office/drawing/2014/main" id="{337AD8DE-11C7-B105-87E6-1CD020091BA9}"/>
              </a:ext>
            </a:extLst>
          </p:cNvPr>
          <p:cNvSpPr txBox="1"/>
          <p:nvPr/>
        </p:nvSpPr>
        <p:spPr>
          <a:xfrm>
            <a:off x="236918" y="4567459"/>
            <a:ext cx="33661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Steer the learning of PIML towards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identifying physically consistent solutions</a:t>
            </a:r>
            <a:endParaRPr kumimoji="0" lang="zh-CN" altLang="en-US" b="1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B4B3618-F8F9-27C4-898C-4E2A928A2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5" y="1766602"/>
            <a:ext cx="7452360" cy="2042160"/>
          </a:xfrm>
          <a:prstGeom prst="rect">
            <a:avLst/>
          </a:prstGeom>
        </p:spPr>
      </p:pic>
      <p:cxnSp>
        <p:nvCxnSpPr>
          <p:cNvPr id="46" name="直接连接符 11">
            <a:extLst>
              <a:ext uri="{FF2B5EF4-FFF2-40B4-BE49-F238E27FC236}">
                <a16:creationId xmlns:a16="http://schemas.microsoft.com/office/drawing/2014/main" id="{B29AFFF4-44DF-4370-9AF4-1B8E66190189}"/>
              </a:ext>
            </a:extLst>
          </p:cNvPr>
          <p:cNvCxnSpPr>
            <a:cxnSpLocks/>
            <a:stCxn id="14" idx="1"/>
            <a:endCxn id="30" idx="3"/>
          </p:cNvCxnSpPr>
          <p:nvPr/>
        </p:nvCxnSpPr>
        <p:spPr>
          <a:xfrm flipH="1">
            <a:off x="7236905" y="2444131"/>
            <a:ext cx="907923" cy="2615771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1">
            <a:extLst>
              <a:ext uri="{FF2B5EF4-FFF2-40B4-BE49-F238E27FC236}">
                <a16:creationId xmlns:a16="http://schemas.microsoft.com/office/drawing/2014/main" id="{E4B8D8A4-C921-2B83-B170-433BC0934F45}"/>
              </a:ext>
            </a:extLst>
          </p:cNvPr>
          <p:cNvCxnSpPr>
            <a:cxnSpLocks/>
            <a:stCxn id="4" idx="1"/>
            <a:endCxn id="30" idx="3"/>
          </p:cNvCxnSpPr>
          <p:nvPr/>
        </p:nvCxnSpPr>
        <p:spPr>
          <a:xfrm flipH="1" flipV="1">
            <a:off x="7236905" y="5059902"/>
            <a:ext cx="907923" cy="175098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4">
            <a:extLst>
              <a:ext uri="{FF2B5EF4-FFF2-40B4-BE49-F238E27FC236}">
                <a16:creationId xmlns:a16="http://schemas.microsoft.com/office/drawing/2014/main" id="{B7ABF874-0494-8C92-3225-2F1F92D980A1}"/>
              </a:ext>
            </a:extLst>
          </p:cNvPr>
          <p:cNvSpPr txBox="1"/>
          <p:nvPr/>
        </p:nvSpPr>
        <p:spPr>
          <a:xfrm>
            <a:off x="8144828" y="24674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Ill-posed scenarios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Noisy or missing data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Deficient physical models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Mesh-free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4C69586-03E8-CCC4-0DF0-81C3666E4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172" y="1317349"/>
            <a:ext cx="1538514" cy="1011626"/>
          </a:xfrm>
          <a:prstGeom prst="rect">
            <a:avLst/>
          </a:prstGeom>
        </p:spPr>
      </p:pic>
      <p:pic>
        <p:nvPicPr>
          <p:cNvPr id="55" name="图片 8" descr="Figure_3">
            <a:extLst>
              <a:ext uri="{FF2B5EF4-FFF2-40B4-BE49-F238E27FC236}">
                <a16:creationId xmlns:a16="http://schemas.microsoft.com/office/drawing/2014/main" id="{AAE6A175-FF03-A319-EC72-0FEFDE9ACF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556"/>
          <a:stretch/>
        </p:blipFill>
        <p:spPr>
          <a:xfrm>
            <a:off x="9877841" y="1254967"/>
            <a:ext cx="1833008" cy="1136390"/>
          </a:xfrm>
          <a:prstGeom prst="rect">
            <a:avLst/>
          </a:prstGeom>
        </p:spPr>
      </p:pic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3172F795-DB8C-558F-B19D-C5173850A317}"/>
              </a:ext>
            </a:extLst>
          </p:cNvPr>
          <p:cNvSpPr txBox="1">
            <a:spLocks/>
          </p:cNvSpPr>
          <p:nvPr/>
        </p:nvSpPr>
        <p:spPr>
          <a:xfrm>
            <a:off x="10170231" y="1317349"/>
            <a:ext cx="165029" cy="149676"/>
          </a:xfrm>
          <a:prstGeom prst="rect">
            <a:avLst/>
          </a:prstGeom>
          <a:solidFill>
            <a:srgbClr val="99B0E8"/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475ECE9-5357-2CA4-4FCD-940EE96E2C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96" y="4416793"/>
            <a:ext cx="1007464" cy="996331"/>
          </a:xfrm>
          <a:prstGeom prst="rect">
            <a:avLst/>
          </a:prstGeom>
        </p:spPr>
      </p:pic>
      <p:pic>
        <p:nvPicPr>
          <p:cNvPr id="61" name="Picture 60" descr="A black magnifying glass and hat&#10;&#10;Description automatically generated">
            <a:extLst>
              <a:ext uri="{FF2B5EF4-FFF2-40B4-BE49-F238E27FC236}">
                <a16:creationId xmlns:a16="http://schemas.microsoft.com/office/drawing/2014/main" id="{A2F4D5FC-BCA3-437B-5943-CB1D36D6C3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8947" y="4704757"/>
            <a:ext cx="1046129" cy="1046129"/>
          </a:xfrm>
          <a:prstGeom prst="rect">
            <a:avLst/>
          </a:prstGeom>
        </p:spPr>
      </p:pic>
      <p:cxnSp>
        <p:nvCxnSpPr>
          <p:cNvPr id="62" name="直接连接符 11">
            <a:extLst>
              <a:ext uri="{FF2B5EF4-FFF2-40B4-BE49-F238E27FC236}">
                <a16:creationId xmlns:a16="http://schemas.microsoft.com/office/drawing/2014/main" id="{979C774B-E186-0EE4-2645-BD491AAE9308}"/>
              </a:ext>
            </a:extLst>
          </p:cNvPr>
          <p:cNvCxnSpPr>
            <a:cxnSpLocks/>
          </p:cNvCxnSpPr>
          <p:nvPr/>
        </p:nvCxnSpPr>
        <p:spPr>
          <a:xfrm flipH="1">
            <a:off x="9636199" y="4911975"/>
            <a:ext cx="829906" cy="0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27743F41-8F36-5595-F928-B56D5BF6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740" y="4308576"/>
            <a:ext cx="720923" cy="449648"/>
          </a:xfrm>
          <a:prstGeom prst="rect">
            <a:avLst/>
          </a:prstGeom>
        </p:spPr>
      </p:pic>
      <p:sp>
        <p:nvSpPr>
          <p:cNvPr id="71" name="文本框 4">
            <a:extLst>
              <a:ext uri="{FF2B5EF4-FFF2-40B4-BE49-F238E27FC236}">
                <a16:creationId xmlns:a16="http://schemas.microsoft.com/office/drawing/2014/main" id="{ED42DA35-4171-B7BC-CB73-AE00C14DAD9A}"/>
              </a:ext>
            </a:extLst>
          </p:cNvPr>
          <p:cNvSpPr txBox="1"/>
          <p:nvPr/>
        </p:nvSpPr>
        <p:spPr>
          <a:xfrm>
            <a:off x="8144829" y="5568825"/>
            <a:ext cx="356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Easy mathematical formulation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Rich support in AI fields</a:t>
            </a:r>
          </a:p>
        </p:txBody>
      </p:sp>
      <p:sp>
        <p:nvSpPr>
          <p:cNvPr id="74" name="文本框 4">
            <a:extLst>
              <a:ext uri="{FF2B5EF4-FFF2-40B4-BE49-F238E27FC236}">
                <a16:creationId xmlns:a16="http://schemas.microsoft.com/office/drawing/2014/main" id="{36AE27A9-13F6-B7BC-585B-DAD82F87A915}"/>
              </a:ext>
            </a:extLst>
          </p:cNvPr>
          <p:cNvSpPr txBox="1"/>
          <p:nvPr/>
        </p:nvSpPr>
        <p:spPr>
          <a:xfrm>
            <a:off x="10538856" y="4609120"/>
            <a:ext cx="1148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Identify parameters</a:t>
            </a:r>
            <a:endParaRPr kumimoji="0" lang="zh-CN" altLang="en-US" sz="16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62C18-CA49-F18D-E7BF-BD8CA758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759D042-C538-3EE7-0FD2-319536FC64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019F6-55CC-8EBE-0C2E-5551F7342755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6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How to Embed Physics into Machine Learning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9" y="1030060"/>
            <a:ext cx="4379452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Main Types of PIML Approaches: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283513-F0CC-EC21-96A5-59EB819CD62A}"/>
              </a:ext>
            </a:extLst>
          </p:cNvPr>
          <p:cNvSpPr/>
          <p:nvPr/>
        </p:nvSpPr>
        <p:spPr>
          <a:xfrm>
            <a:off x="1077153" y="1968956"/>
            <a:ext cx="2543174" cy="3384550"/>
          </a:xfrm>
          <a:custGeom>
            <a:avLst/>
            <a:gdLst>
              <a:gd name="connsiteX0" fmla="*/ 232229 w 2554515"/>
              <a:gd name="connsiteY0" fmla="*/ 29028 h 3352800"/>
              <a:gd name="connsiteX1" fmla="*/ 0 w 2554515"/>
              <a:gd name="connsiteY1" fmla="*/ 3352800 h 3352800"/>
              <a:gd name="connsiteX2" fmla="*/ 2554515 w 2554515"/>
              <a:gd name="connsiteY2" fmla="*/ 3149600 h 3352800"/>
              <a:gd name="connsiteX3" fmla="*/ 522515 w 2554515"/>
              <a:gd name="connsiteY3" fmla="*/ 0 h 3352800"/>
              <a:gd name="connsiteX4" fmla="*/ 232229 w 2554515"/>
              <a:gd name="connsiteY4" fmla="*/ 29028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4515" h="3352800">
                <a:moveTo>
                  <a:pt x="232229" y="29028"/>
                </a:moveTo>
                <a:lnTo>
                  <a:pt x="0" y="3352800"/>
                </a:lnTo>
                <a:lnTo>
                  <a:pt x="2554515" y="3149600"/>
                </a:lnTo>
                <a:lnTo>
                  <a:pt x="522515" y="0"/>
                </a:lnTo>
                <a:lnTo>
                  <a:pt x="232229" y="290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0CE227-78F2-F9BF-297F-2B400D55998F}"/>
              </a:ext>
            </a:extLst>
          </p:cNvPr>
          <p:cNvSpPr/>
          <p:nvPr/>
        </p:nvSpPr>
        <p:spPr>
          <a:xfrm>
            <a:off x="1281938" y="1810602"/>
            <a:ext cx="316707" cy="31670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49B104-0F48-128E-5FD1-173A5D75BDE9}"/>
              </a:ext>
            </a:extLst>
          </p:cNvPr>
          <p:cNvSpPr/>
          <p:nvPr/>
        </p:nvSpPr>
        <p:spPr>
          <a:xfrm>
            <a:off x="1077153" y="4870906"/>
            <a:ext cx="2632074" cy="866774"/>
          </a:xfrm>
          <a:prstGeom prst="ellipse">
            <a:avLst/>
          </a:prstGeom>
          <a:solidFill>
            <a:srgbClr val="E7F0F9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723C655-D05E-72CD-3872-1C2223229B8A}"/>
              </a:ext>
            </a:extLst>
          </p:cNvPr>
          <p:cNvSpPr/>
          <p:nvPr/>
        </p:nvSpPr>
        <p:spPr>
          <a:xfrm>
            <a:off x="4791226" y="1829254"/>
            <a:ext cx="2543174" cy="3524251"/>
          </a:xfrm>
          <a:custGeom>
            <a:avLst/>
            <a:gdLst>
              <a:gd name="connsiteX0" fmla="*/ 685800 w 2543175"/>
              <a:gd name="connsiteY0" fmla="*/ 19050 h 3429000"/>
              <a:gd name="connsiteX1" fmla="*/ 0 w 2543175"/>
              <a:gd name="connsiteY1" fmla="*/ 3429000 h 3429000"/>
              <a:gd name="connsiteX2" fmla="*/ 2543175 w 2543175"/>
              <a:gd name="connsiteY2" fmla="*/ 3314700 h 3429000"/>
              <a:gd name="connsiteX3" fmla="*/ 1009650 w 2543175"/>
              <a:gd name="connsiteY3" fmla="*/ 0 h 3429000"/>
              <a:gd name="connsiteX4" fmla="*/ 685800 w 2543175"/>
              <a:gd name="connsiteY4" fmla="*/ 1905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175" h="3429000">
                <a:moveTo>
                  <a:pt x="685800" y="19050"/>
                </a:moveTo>
                <a:lnTo>
                  <a:pt x="0" y="3429000"/>
                </a:lnTo>
                <a:lnTo>
                  <a:pt x="2543175" y="3314700"/>
                </a:lnTo>
                <a:lnTo>
                  <a:pt x="1009650" y="0"/>
                </a:lnTo>
                <a:lnTo>
                  <a:pt x="685800" y="190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8A02F4-A858-6735-708E-9641E4085038}"/>
              </a:ext>
            </a:extLst>
          </p:cNvPr>
          <p:cNvSpPr/>
          <p:nvPr/>
        </p:nvSpPr>
        <p:spPr>
          <a:xfrm>
            <a:off x="5475298" y="1712176"/>
            <a:ext cx="347802" cy="3478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D84B60-DC29-0B6C-5F11-20795DE563CF}"/>
              </a:ext>
            </a:extLst>
          </p:cNvPr>
          <p:cNvSpPr/>
          <p:nvPr/>
        </p:nvSpPr>
        <p:spPr>
          <a:xfrm>
            <a:off x="8497127" y="1848305"/>
            <a:ext cx="2540000" cy="3403600"/>
          </a:xfrm>
          <a:custGeom>
            <a:avLst/>
            <a:gdLst>
              <a:gd name="connsiteX0" fmla="*/ 2044700 w 2540000"/>
              <a:gd name="connsiteY0" fmla="*/ 0 h 3403600"/>
              <a:gd name="connsiteX1" fmla="*/ 0 w 2540000"/>
              <a:gd name="connsiteY1" fmla="*/ 3314700 h 3403600"/>
              <a:gd name="connsiteX2" fmla="*/ 2540000 w 2540000"/>
              <a:gd name="connsiteY2" fmla="*/ 3403600 h 3403600"/>
              <a:gd name="connsiteX3" fmla="*/ 2362200 w 2540000"/>
              <a:gd name="connsiteY3" fmla="*/ 101600 h 3403600"/>
              <a:gd name="connsiteX4" fmla="*/ 2044700 w 2540000"/>
              <a:gd name="connsiteY4" fmla="*/ 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3403600">
                <a:moveTo>
                  <a:pt x="2044700" y="0"/>
                </a:moveTo>
                <a:lnTo>
                  <a:pt x="0" y="3314700"/>
                </a:lnTo>
                <a:lnTo>
                  <a:pt x="2540000" y="3403600"/>
                </a:lnTo>
                <a:lnTo>
                  <a:pt x="2362200" y="101600"/>
                </a:lnTo>
                <a:lnTo>
                  <a:pt x="204470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8D10F7C-8F8F-E8E6-E16A-27EF88A2FB2E}"/>
              </a:ext>
            </a:extLst>
          </p:cNvPr>
          <p:cNvSpPr/>
          <p:nvPr/>
        </p:nvSpPr>
        <p:spPr>
          <a:xfrm>
            <a:off x="8390130" y="4867731"/>
            <a:ext cx="2632074" cy="8667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85B506-1615-FDA2-A787-A6B9A9870BC1}"/>
              </a:ext>
            </a:extLst>
          </p:cNvPr>
          <p:cNvSpPr/>
          <p:nvPr/>
        </p:nvSpPr>
        <p:spPr>
          <a:xfrm>
            <a:off x="10538443" y="1712176"/>
            <a:ext cx="347802" cy="3478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354E20-9B49-EF4F-D7C6-F2888EBE3FDA}"/>
              </a:ext>
            </a:extLst>
          </p:cNvPr>
          <p:cNvSpPr/>
          <p:nvPr/>
        </p:nvSpPr>
        <p:spPr>
          <a:xfrm>
            <a:off x="4756301" y="4870906"/>
            <a:ext cx="2632074" cy="86677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文本框 4">
            <a:extLst>
              <a:ext uri="{FF2B5EF4-FFF2-40B4-BE49-F238E27FC236}">
                <a16:creationId xmlns:a16="http://schemas.microsoft.com/office/drawing/2014/main" id="{B73AF6B2-5A5B-F003-3B7E-5446306FDE31}"/>
              </a:ext>
            </a:extLst>
          </p:cNvPr>
          <p:cNvSpPr txBox="1"/>
          <p:nvPr/>
        </p:nvSpPr>
        <p:spPr>
          <a:xfrm>
            <a:off x="632870" y="5805834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Physics-in-Loss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PIML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4">
            <a:extLst>
              <a:ext uri="{FF2B5EF4-FFF2-40B4-BE49-F238E27FC236}">
                <a16:creationId xmlns:a16="http://schemas.microsoft.com/office/drawing/2014/main" id="{6AFAF01E-CFEC-FFE4-2088-F285BBF93FE7}"/>
              </a:ext>
            </a:extLst>
          </p:cNvPr>
          <p:cNvSpPr txBox="1"/>
          <p:nvPr/>
        </p:nvSpPr>
        <p:spPr>
          <a:xfrm>
            <a:off x="4346943" y="5805834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Physics-in-Architecture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PIML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39123221-2DDE-4615-CAC9-91ACB521E6B5}"/>
              </a:ext>
            </a:extLst>
          </p:cNvPr>
          <p:cNvSpPr txBox="1"/>
          <p:nvPr/>
        </p:nvSpPr>
        <p:spPr>
          <a:xfrm>
            <a:off x="8051257" y="5805834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Physics-in-Initialization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PIML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">
            <a:extLst>
              <a:ext uri="{FF2B5EF4-FFF2-40B4-BE49-F238E27FC236}">
                <a16:creationId xmlns:a16="http://schemas.microsoft.com/office/drawing/2014/main" id="{C9AA690B-9668-0CD3-82BF-4078F5513601}"/>
              </a:ext>
            </a:extLst>
          </p:cNvPr>
          <p:cNvSpPr txBox="1"/>
          <p:nvPr/>
        </p:nvSpPr>
        <p:spPr>
          <a:xfrm>
            <a:off x="1216219" y="4898211"/>
            <a:ext cx="2309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is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embedded into loss terms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training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36E19C81-69F8-0D80-F2E2-5A3A0A7C8B22}"/>
              </a:ext>
            </a:extLst>
          </p:cNvPr>
          <p:cNvSpPr txBox="1"/>
          <p:nvPr/>
        </p:nvSpPr>
        <p:spPr>
          <a:xfrm>
            <a:off x="2393190" y="2891502"/>
            <a:ext cx="1739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Introducing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learning biases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">
            <a:extLst>
              <a:ext uri="{FF2B5EF4-FFF2-40B4-BE49-F238E27FC236}">
                <a16:creationId xmlns:a16="http://schemas.microsoft.com/office/drawing/2014/main" id="{518BC913-46B1-1502-A7E2-3EF7EB17AB7F}"/>
              </a:ext>
            </a:extLst>
          </p:cNvPr>
          <p:cNvSpPr txBox="1"/>
          <p:nvPr/>
        </p:nvSpPr>
        <p:spPr>
          <a:xfrm>
            <a:off x="4896094" y="4852322"/>
            <a:ext cx="2309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is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embedded directly into neural structure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">
            <a:extLst>
              <a:ext uri="{FF2B5EF4-FFF2-40B4-BE49-F238E27FC236}">
                <a16:creationId xmlns:a16="http://schemas.microsoft.com/office/drawing/2014/main" id="{FB336DAC-C0C1-AB13-93CA-4425C1810436}"/>
              </a:ext>
            </a:extLst>
          </p:cNvPr>
          <p:cNvSpPr txBox="1"/>
          <p:nvPr/>
        </p:nvSpPr>
        <p:spPr>
          <a:xfrm>
            <a:off x="7124080" y="2677586"/>
            <a:ext cx="185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Introducing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inductive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biases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4">
            <a:extLst>
              <a:ext uri="{FF2B5EF4-FFF2-40B4-BE49-F238E27FC236}">
                <a16:creationId xmlns:a16="http://schemas.microsoft.com/office/drawing/2014/main" id="{332CA67E-7961-B1AB-7F8A-3880F2F7108A}"/>
              </a:ext>
            </a:extLst>
          </p:cNvPr>
          <p:cNvSpPr txBox="1"/>
          <p:nvPr/>
        </p:nvSpPr>
        <p:spPr>
          <a:xfrm>
            <a:off x="8456486" y="4848550"/>
            <a:ext cx="2532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Initialize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neural weights for physically informed starting points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1D298B3A-F9C0-0061-D5BC-3FD77352FE63}"/>
              </a:ext>
            </a:extLst>
          </p:cNvPr>
          <p:cNvSpPr txBox="1"/>
          <p:nvPr/>
        </p:nvSpPr>
        <p:spPr>
          <a:xfrm>
            <a:off x="6054307" y="2248590"/>
            <a:ext cx="1294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Reveal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invariant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4">
            <a:extLst>
              <a:ext uri="{FF2B5EF4-FFF2-40B4-BE49-F238E27FC236}">
                <a16:creationId xmlns:a16="http://schemas.microsoft.com/office/drawing/2014/main" id="{12634099-D7E8-7705-3416-FBB4A89D4A78}"/>
              </a:ext>
            </a:extLst>
          </p:cNvPr>
          <p:cNvSpPr txBox="1"/>
          <p:nvPr/>
        </p:nvSpPr>
        <p:spPr>
          <a:xfrm>
            <a:off x="8177043" y="3272502"/>
            <a:ext cx="142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prior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distribution 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连接符 11">
            <a:extLst>
              <a:ext uri="{FF2B5EF4-FFF2-40B4-BE49-F238E27FC236}">
                <a16:creationId xmlns:a16="http://schemas.microsoft.com/office/drawing/2014/main" id="{3C1919A0-BA41-2D40-3550-790D4A49A9F8}"/>
              </a:ext>
            </a:extLst>
          </p:cNvPr>
          <p:cNvCxnSpPr>
            <a:cxnSpLocks/>
          </p:cNvCxnSpPr>
          <p:nvPr/>
        </p:nvCxnSpPr>
        <p:spPr>
          <a:xfrm>
            <a:off x="6403569" y="2969973"/>
            <a:ext cx="705832" cy="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11">
            <a:extLst>
              <a:ext uri="{FF2B5EF4-FFF2-40B4-BE49-F238E27FC236}">
                <a16:creationId xmlns:a16="http://schemas.microsoft.com/office/drawing/2014/main" id="{90A6C6C5-3E7D-D753-7956-6E4F411B8769}"/>
              </a:ext>
            </a:extLst>
          </p:cNvPr>
          <p:cNvCxnSpPr>
            <a:cxnSpLocks/>
          </p:cNvCxnSpPr>
          <p:nvPr/>
        </p:nvCxnSpPr>
        <p:spPr>
          <a:xfrm flipH="1">
            <a:off x="8888135" y="2969973"/>
            <a:ext cx="757435" cy="0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4">
            <a:extLst>
              <a:ext uri="{FF2B5EF4-FFF2-40B4-BE49-F238E27FC236}">
                <a16:creationId xmlns:a16="http://schemas.microsoft.com/office/drawing/2014/main" id="{BA2661A6-302E-6091-DFCC-C57973450BB5}"/>
              </a:ext>
            </a:extLst>
          </p:cNvPr>
          <p:cNvSpPr txBox="1"/>
          <p:nvPr/>
        </p:nvSpPr>
        <p:spPr>
          <a:xfrm>
            <a:off x="1267970" y="6186252"/>
            <a:ext cx="2161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Most widely applied</a:t>
            </a:r>
            <a:endParaRPr kumimoji="0" lang="zh-CN" altLang="en-US" sz="1600" b="1" i="1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4">
            <a:extLst>
              <a:ext uri="{FF2B5EF4-FFF2-40B4-BE49-F238E27FC236}">
                <a16:creationId xmlns:a16="http://schemas.microsoft.com/office/drawing/2014/main" id="{80BB539F-E448-26D2-8947-F24E3FAC1D5A}"/>
              </a:ext>
            </a:extLst>
          </p:cNvPr>
          <p:cNvSpPr txBox="1"/>
          <p:nvPr/>
        </p:nvSpPr>
        <p:spPr>
          <a:xfrm>
            <a:off x="4982043" y="6186252"/>
            <a:ext cx="2161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Focus of this Session</a:t>
            </a:r>
            <a:endParaRPr kumimoji="0" lang="zh-CN" altLang="en-US" sz="16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8" name="Picture 67" descr="A blue and white sign with white arrows&#10;&#10;Description automatically generated">
            <a:extLst>
              <a:ext uri="{FF2B5EF4-FFF2-40B4-BE49-F238E27FC236}">
                <a16:creationId xmlns:a16="http://schemas.microsoft.com/office/drawing/2014/main" id="{F284BCB0-CED9-648D-D2CC-5F1E55CF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4" y="3561138"/>
            <a:ext cx="952899" cy="952899"/>
          </a:xfrm>
          <a:prstGeom prst="rect">
            <a:avLst/>
          </a:prstGeom>
        </p:spPr>
      </p:pic>
      <p:pic>
        <p:nvPicPr>
          <p:cNvPr id="70" name="Picture 69" descr="A logo for a company&#10;&#10;Description automatically generated">
            <a:extLst>
              <a:ext uri="{FF2B5EF4-FFF2-40B4-BE49-F238E27FC236}">
                <a16:creationId xmlns:a16="http://schemas.microsoft.com/office/drawing/2014/main" id="{1FBF07BF-2C1D-C601-FB1F-D546B04C2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9" t="21151" r="30934" b="43015"/>
          <a:stretch/>
        </p:blipFill>
        <p:spPr>
          <a:xfrm>
            <a:off x="5300708" y="3418763"/>
            <a:ext cx="1043250" cy="967284"/>
          </a:xfrm>
          <a:prstGeom prst="rect">
            <a:avLst/>
          </a:prstGeom>
        </p:spPr>
      </p:pic>
      <p:pic>
        <p:nvPicPr>
          <p:cNvPr id="72" name="Picture 71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923943EC-1954-C406-4C3A-254D2226B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76" y="3087052"/>
            <a:ext cx="527113" cy="527113"/>
          </a:xfrm>
          <a:prstGeom prst="rect">
            <a:avLst/>
          </a:prstGeom>
        </p:spPr>
      </p:pic>
      <p:pic>
        <p:nvPicPr>
          <p:cNvPr id="73" name="Picture 72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86DFCBE1-E9D6-45C1-2B59-4D9852C3E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656" y="3468162"/>
            <a:ext cx="577806" cy="577806"/>
          </a:xfrm>
          <a:prstGeom prst="rect">
            <a:avLst/>
          </a:prstGeom>
        </p:spPr>
      </p:pic>
      <p:pic>
        <p:nvPicPr>
          <p:cNvPr id="77" name="Picture 76" descr="A black circular arrow with a white background&#10;&#10;Description automatically generated">
            <a:extLst>
              <a:ext uri="{FF2B5EF4-FFF2-40B4-BE49-F238E27FC236}">
                <a16:creationId xmlns:a16="http://schemas.microsoft.com/office/drawing/2014/main" id="{0C5F9E6B-AD87-25E6-6A4A-F5E8A882D3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069" y="2985079"/>
            <a:ext cx="1558956" cy="1558956"/>
          </a:xfrm>
          <a:prstGeom prst="rect">
            <a:avLst/>
          </a:prstGeom>
        </p:spPr>
      </p:pic>
      <p:pic>
        <p:nvPicPr>
          <p:cNvPr id="78" name="Picture 77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687F61E0-D5BD-CB79-BEEC-AE6E7334B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16" y="3237444"/>
            <a:ext cx="527113" cy="527113"/>
          </a:xfrm>
          <a:prstGeom prst="rect">
            <a:avLst/>
          </a:prstGeom>
        </p:spPr>
      </p:pic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7B43BC3-A0D6-516E-0E54-EB4BD7CFE4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5AC865-4936-7DC1-2A94-DBF1F9AE3B2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73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Physics-in-Loss PIML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Physics-in-Loss PIML and Some Applications: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749BD0-FB3F-43AB-ADE6-A5A1EA06BBCC}"/>
              </a:ext>
            </a:extLst>
          </p:cNvPr>
          <p:cNvSpPr txBox="1">
            <a:spLocks/>
          </p:cNvSpPr>
          <p:nvPr/>
        </p:nvSpPr>
        <p:spPr>
          <a:xfrm>
            <a:off x="6969031" y="1198584"/>
            <a:ext cx="4572579" cy="2369311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6EB180-8A35-5868-6353-F380E3B26733}"/>
              </a:ext>
            </a:extLst>
          </p:cNvPr>
          <p:cNvSpPr txBox="1">
            <a:spLocks/>
          </p:cNvSpPr>
          <p:nvPr/>
        </p:nvSpPr>
        <p:spPr>
          <a:xfrm>
            <a:off x="543645" y="1532980"/>
            <a:ext cx="5761212" cy="4643291"/>
          </a:xfrm>
          <a:prstGeom prst="rect">
            <a:avLst/>
          </a:prstGeom>
          <a:solidFill>
            <a:srgbClr val="F5F5F5"/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1C0FCA-7FEC-E8CA-56CA-4CE011F353A0}"/>
              </a:ext>
            </a:extLst>
          </p:cNvPr>
          <p:cNvSpPr txBox="1">
            <a:spLocks/>
          </p:cNvSpPr>
          <p:nvPr/>
        </p:nvSpPr>
        <p:spPr>
          <a:xfrm>
            <a:off x="6945285" y="3885571"/>
            <a:ext cx="4572579" cy="229070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FA80DFBA-32DD-226C-BF5B-9BC9C17740CF}"/>
              </a:ext>
            </a:extLst>
          </p:cNvPr>
          <p:cNvSpPr txBox="1"/>
          <p:nvPr/>
        </p:nvSpPr>
        <p:spPr>
          <a:xfrm>
            <a:off x="403433" y="6205294"/>
            <a:ext cx="1111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G. E. Karniadakis, I. G.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Kevrekidis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L. Lu, P.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Perdikaris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S. Wang, and L. Yang, “Physics-informed machine learning,” </a:t>
            </a:r>
            <a:r>
              <a:rPr lang="en-US" altLang="zh-CN" sz="1100" i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Nat Rev Phys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vol. 3, no. 6, pp. 422–440, May 2021.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S. Zhao, Y. Peng, Y. Zhang, and H. Wang, “Parameter Estimation of Power Electronic Converters With Physics-Informed Machine Learning,” </a:t>
            </a:r>
            <a:r>
              <a:rPr kumimoji="0" lang="en-US" altLang="zh-CN" sz="1100" i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Power 	Electronics</a:t>
            </a: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vol. 37, no. 10, pp. 11567–11578, Oct. 2022.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096D09B-2BF4-670A-29F4-BCF74A23F7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761795"/>
              </p:ext>
            </p:extLst>
          </p:nvPr>
        </p:nvGraphicFramePr>
        <p:xfrm>
          <a:off x="2201970" y="1552977"/>
          <a:ext cx="22352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4880" imgH="596880" progId="Equation.DSMT4">
                  <p:embed/>
                </p:oleObj>
              </mc:Choice>
              <mc:Fallback>
                <p:oleObj name="Equation" r:id="rId2" imgW="223488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1970" y="1552977"/>
                        <a:ext cx="22352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4">
            <a:extLst>
              <a:ext uri="{FF2B5EF4-FFF2-40B4-BE49-F238E27FC236}">
                <a16:creationId xmlns:a16="http://schemas.microsoft.com/office/drawing/2014/main" id="{B3DD9760-7A00-504A-F4B5-8D46E22358C8}"/>
              </a:ext>
            </a:extLst>
          </p:cNvPr>
          <p:cNvSpPr txBox="1"/>
          <p:nvPr/>
        </p:nvSpPr>
        <p:spPr>
          <a:xfrm>
            <a:off x="1040764" y="1550887"/>
            <a:ext cx="1262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as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PDEs: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C36546-DAA2-E2A4-F810-8A4727B07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3" y="1496564"/>
            <a:ext cx="662940" cy="693420"/>
          </a:xfrm>
          <a:prstGeom prst="rect">
            <a:avLst/>
          </a:prstGeom>
        </p:spPr>
      </p:pic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5A572FD6-00D8-C556-849D-192BE8032EFC}"/>
              </a:ext>
            </a:extLst>
          </p:cNvPr>
          <p:cNvCxnSpPr>
            <a:cxnSpLocks/>
            <a:stCxn id="31" idx="3"/>
            <a:endCxn id="11" idx="3"/>
          </p:cNvCxnSpPr>
          <p:nvPr/>
        </p:nvCxnSpPr>
        <p:spPr>
          <a:xfrm flipH="1" flipV="1">
            <a:off x="4437170" y="1851427"/>
            <a:ext cx="1449909" cy="1426318"/>
          </a:xfrm>
          <a:prstGeom prst="bentConnector3">
            <a:avLst>
              <a:gd name="adj1" fmla="val -15767"/>
            </a:avLst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8C6E5FD-B98F-92EE-E3D3-7A4E27FC9283}"/>
              </a:ext>
            </a:extLst>
          </p:cNvPr>
          <p:cNvSpPr txBox="1">
            <a:spLocks/>
          </p:cNvSpPr>
          <p:nvPr/>
        </p:nvSpPr>
        <p:spPr>
          <a:xfrm>
            <a:off x="4668818" y="3220125"/>
            <a:ext cx="1303719" cy="422531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2" name="Picture 21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D5E3880B-E172-0078-925A-0F200DA24A1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24" y="3160736"/>
            <a:ext cx="539795" cy="539795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DD20CD22-6A07-5295-4C8C-4713DE1AD502}"/>
              </a:ext>
            </a:extLst>
          </p:cNvPr>
          <p:cNvSpPr/>
          <p:nvPr/>
        </p:nvSpPr>
        <p:spPr>
          <a:xfrm>
            <a:off x="1382425" y="4510379"/>
            <a:ext cx="350274" cy="148197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8ABA04E7-F667-FA7C-B5E0-0FFA40731669}"/>
              </a:ext>
            </a:extLst>
          </p:cNvPr>
          <p:cNvSpPr txBox="1"/>
          <p:nvPr/>
        </p:nvSpPr>
        <p:spPr>
          <a:xfrm>
            <a:off x="623862" y="4959380"/>
            <a:ext cx="867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Loss Terms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E5A03FA-86DD-506A-9B9A-E0EB3F6127ED}"/>
              </a:ext>
            </a:extLst>
          </p:cNvPr>
          <p:cNvSpPr txBox="1">
            <a:spLocks/>
          </p:cNvSpPr>
          <p:nvPr/>
        </p:nvSpPr>
        <p:spPr>
          <a:xfrm>
            <a:off x="1705935" y="5369413"/>
            <a:ext cx="4419600" cy="708499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E69F0FC-84E1-9C00-FF95-22F97787A412}"/>
              </a:ext>
            </a:extLst>
          </p:cNvPr>
          <p:cNvSpPr txBox="1">
            <a:spLocks/>
          </p:cNvSpPr>
          <p:nvPr/>
        </p:nvSpPr>
        <p:spPr>
          <a:xfrm>
            <a:off x="2107933" y="4480252"/>
            <a:ext cx="447726" cy="370785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effectLst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FC76EE-F882-CB06-4BC0-5A0922C67EF5}"/>
              </a:ext>
            </a:extLst>
          </p:cNvPr>
          <p:cNvSpPr txBox="1">
            <a:spLocks/>
          </p:cNvSpPr>
          <p:nvPr/>
        </p:nvSpPr>
        <p:spPr>
          <a:xfrm>
            <a:off x="3145801" y="4475127"/>
            <a:ext cx="627255" cy="370785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effectLst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B0CE3C4-C128-373A-0605-439C51BFF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119" y="2218565"/>
            <a:ext cx="4632960" cy="2118360"/>
          </a:xfrm>
          <a:prstGeom prst="rect">
            <a:avLst/>
          </a:prstGeom>
        </p:spPr>
      </p:pic>
      <p:cxnSp>
        <p:nvCxnSpPr>
          <p:cNvPr id="32" name="直接连接符 11">
            <a:extLst>
              <a:ext uri="{FF2B5EF4-FFF2-40B4-BE49-F238E27FC236}">
                <a16:creationId xmlns:a16="http://schemas.microsoft.com/office/drawing/2014/main" id="{B1490BF3-36D8-2764-C850-AE217FE03EC0}"/>
              </a:ext>
            </a:extLst>
          </p:cNvPr>
          <p:cNvCxnSpPr>
            <a:cxnSpLocks/>
          </p:cNvCxnSpPr>
          <p:nvPr/>
        </p:nvCxnSpPr>
        <p:spPr>
          <a:xfrm flipH="1">
            <a:off x="617527" y="2218565"/>
            <a:ext cx="39701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8A864DBE-099F-E3B8-245B-0C27A9571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216478"/>
              </p:ext>
            </p:extLst>
          </p:nvPr>
        </p:nvGraphicFramePr>
        <p:xfrm>
          <a:off x="1727179" y="4480252"/>
          <a:ext cx="44196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19360" imgH="1587240" progId="Equation.DSMT4">
                  <p:embed/>
                </p:oleObj>
              </mc:Choice>
              <mc:Fallback>
                <p:oleObj name="Equation" r:id="rId7" imgW="4419360" imgH="1587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7179" y="4480252"/>
                        <a:ext cx="4419600" cy="158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接连接符 11">
            <a:extLst>
              <a:ext uri="{FF2B5EF4-FFF2-40B4-BE49-F238E27FC236}">
                <a16:creationId xmlns:a16="http://schemas.microsoft.com/office/drawing/2014/main" id="{F2026E13-8A70-B10D-BD3D-F587EE11AA53}"/>
              </a:ext>
            </a:extLst>
          </p:cNvPr>
          <p:cNvCxnSpPr>
            <a:cxnSpLocks/>
          </p:cNvCxnSpPr>
          <p:nvPr/>
        </p:nvCxnSpPr>
        <p:spPr>
          <a:xfrm flipV="1">
            <a:off x="5310351" y="3846449"/>
            <a:ext cx="0" cy="128855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">
            <a:extLst>
              <a:ext uri="{FF2B5EF4-FFF2-40B4-BE49-F238E27FC236}">
                <a16:creationId xmlns:a16="http://schemas.microsoft.com/office/drawing/2014/main" id="{6D485FA0-C26C-2F52-EE6E-663B1E27BE57}"/>
              </a:ext>
            </a:extLst>
          </p:cNvPr>
          <p:cNvSpPr txBox="1"/>
          <p:nvPr/>
        </p:nvSpPr>
        <p:spPr>
          <a:xfrm>
            <a:off x="4920486" y="1893293"/>
            <a:ext cx="1262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AutoDiff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BEDCFE9-DFC2-2294-6C20-10DBD3667C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331" y="1532980"/>
            <a:ext cx="4471804" cy="2015215"/>
          </a:xfrm>
          <a:prstGeom prst="rect">
            <a:avLst/>
          </a:prstGeom>
        </p:spPr>
      </p:pic>
      <p:sp>
        <p:nvSpPr>
          <p:cNvPr id="43" name="文本框 4">
            <a:extLst>
              <a:ext uri="{FF2B5EF4-FFF2-40B4-BE49-F238E27FC236}">
                <a16:creationId xmlns:a16="http://schemas.microsoft.com/office/drawing/2014/main" id="{AF537584-15A5-6735-97E3-F30B2064D624}"/>
              </a:ext>
            </a:extLst>
          </p:cNvPr>
          <p:cNvSpPr txBox="1"/>
          <p:nvPr/>
        </p:nvSpPr>
        <p:spPr>
          <a:xfrm>
            <a:off x="7112049" y="1198584"/>
            <a:ext cx="427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Solve PDEs with partially hidden physics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">
            <a:extLst>
              <a:ext uri="{FF2B5EF4-FFF2-40B4-BE49-F238E27FC236}">
                <a16:creationId xmlns:a16="http://schemas.microsoft.com/office/drawing/2014/main" id="{8404FD49-7FBB-3986-DDA6-A7F0ABAD482D}"/>
              </a:ext>
            </a:extLst>
          </p:cNvPr>
          <p:cNvSpPr txBox="1"/>
          <p:nvPr/>
        </p:nvSpPr>
        <p:spPr>
          <a:xfrm>
            <a:off x="6807201" y="3905742"/>
            <a:ext cx="484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Parameter identification for power converters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F03C7AA-3468-D447-48A1-B88FBF5C5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7157" y="4800673"/>
            <a:ext cx="2229243" cy="9302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BB594A-9693-9F47-B811-94C68CF104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9832" y="4474762"/>
            <a:ext cx="2172282" cy="1248535"/>
          </a:xfrm>
          <a:prstGeom prst="rect">
            <a:avLst/>
          </a:prstGeom>
        </p:spPr>
      </p:pic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091C9CE5-4383-197D-C9F2-ADA5E34A561F}"/>
              </a:ext>
            </a:extLst>
          </p:cNvPr>
          <p:cNvCxnSpPr>
            <a:cxnSpLocks/>
            <a:stCxn id="46" idx="0"/>
          </p:cNvCxnSpPr>
          <p:nvPr/>
        </p:nvCxnSpPr>
        <p:spPr>
          <a:xfrm rot="16200000" flipV="1">
            <a:off x="9644860" y="4113754"/>
            <a:ext cx="187752" cy="1186086"/>
          </a:xfrm>
          <a:prstGeom prst="curvedConnector2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4">
            <a:extLst>
              <a:ext uri="{FF2B5EF4-FFF2-40B4-BE49-F238E27FC236}">
                <a16:creationId xmlns:a16="http://schemas.microsoft.com/office/drawing/2014/main" id="{F65033C3-5149-6E59-D013-1053B7AF4962}"/>
              </a:ext>
            </a:extLst>
          </p:cNvPr>
          <p:cNvSpPr txBox="1"/>
          <p:nvPr/>
        </p:nvSpPr>
        <p:spPr>
          <a:xfrm>
            <a:off x="10194802" y="4374564"/>
            <a:ext cx="1019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Identify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4">
            <a:extLst>
              <a:ext uri="{FF2B5EF4-FFF2-40B4-BE49-F238E27FC236}">
                <a16:creationId xmlns:a16="http://schemas.microsoft.com/office/drawing/2014/main" id="{501F1202-D53D-2E97-B934-87668CE64511}"/>
              </a:ext>
            </a:extLst>
          </p:cNvPr>
          <p:cNvSpPr txBox="1"/>
          <p:nvPr/>
        </p:nvSpPr>
        <p:spPr>
          <a:xfrm>
            <a:off x="7203783" y="5712385"/>
            <a:ext cx="176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acquisition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4">
            <a:extLst>
              <a:ext uri="{FF2B5EF4-FFF2-40B4-BE49-F238E27FC236}">
                <a16:creationId xmlns:a16="http://schemas.microsoft.com/office/drawing/2014/main" id="{2CBA5E53-846E-7CC3-FCA5-7A24EBC61B44}"/>
              </a:ext>
            </a:extLst>
          </p:cNvPr>
          <p:cNvSpPr txBox="1"/>
          <p:nvPr/>
        </p:nvSpPr>
        <p:spPr>
          <a:xfrm>
            <a:off x="9449588" y="5710075"/>
            <a:ext cx="176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parameters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726A9-6CB2-D234-A657-1E44CA30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5E2D7C4D-6895-F60B-A134-2883470F12E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D71CC3-F417-1E0E-9328-5626C3E71AAF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1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56742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Physics-in-Architecture and Physics-in-Initialization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Physics-in-Architecture </a:t>
            </a:r>
            <a:r>
              <a:rPr lang="en-US" altLang="zh-CN" dirty="0"/>
              <a:t>and Physics-in-Initialization PIMLs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79" name="Picture 2" descr="Risk management - Free business and finance icons">
            <a:extLst>
              <a:ext uri="{FF2B5EF4-FFF2-40B4-BE49-F238E27FC236}">
                <a16:creationId xmlns:a16="http://schemas.microsoft.com/office/drawing/2014/main" id="{87E49575-E309-D877-C989-E0D67F8A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" y="-1658610"/>
            <a:ext cx="502920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D283C-795D-0A14-30FE-1E1B4C6F0370}"/>
              </a:ext>
            </a:extLst>
          </p:cNvPr>
          <p:cNvSpPr txBox="1">
            <a:spLocks/>
          </p:cNvSpPr>
          <p:nvPr/>
        </p:nvSpPr>
        <p:spPr>
          <a:xfrm>
            <a:off x="823497" y="1573962"/>
            <a:ext cx="4916903" cy="4577756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2151F8-D45D-E8CA-4207-14541A9DDF69}"/>
              </a:ext>
            </a:extLst>
          </p:cNvPr>
          <p:cNvSpPr txBox="1">
            <a:spLocks/>
          </p:cNvSpPr>
          <p:nvPr/>
        </p:nvSpPr>
        <p:spPr>
          <a:xfrm>
            <a:off x="6370323" y="1573962"/>
            <a:ext cx="4919472" cy="4577756"/>
          </a:xfrm>
          <a:prstGeom prst="rect">
            <a:avLst/>
          </a:prstGeom>
          <a:solidFill>
            <a:srgbClr val="E7F0F9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BA065AF4-5D65-499A-184A-537C0015321B}"/>
              </a:ext>
            </a:extLst>
          </p:cNvPr>
          <p:cNvSpPr txBox="1"/>
          <p:nvPr/>
        </p:nvSpPr>
        <p:spPr>
          <a:xfrm>
            <a:off x="2713614" y="1844618"/>
            <a:ext cx="180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as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PDEs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BA9317-F939-EFCD-D7CF-9500FFA0B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652" y="1682574"/>
            <a:ext cx="662940" cy="693420"/>
          </a:xfrm>
          <a:prstGeom prst="rect">
            <a:avLst/>
          </a:prstGeom>
        </p:spPr>
      </p:pic>
      <p:cxnSp>
        <p:nvCxnSpPr>
          <p:cNvPr id="13" name="直接连接符 11">
            <a:extLst>
              <a:ext uri="{FF2B5EF4-FFF2-40B4-BE49-F238E27FC236}">
                <a16:creationId xmlns:a16="http://schemas.microsoft.com/office/drawing/2014/main" id="{C8FB14B7-80E7-5453-C6E0-B300EC4272C7}"/>
              </a:ext>
            </a:extLst>
          </p:cNvPr>
          <p:cNvCxnSpPr>
            <a:cxnSpLocks/>
          </p:cNvCxnSpPr>
          <p:nvPr/>
        </p:nvCxnSpPr>
        <p:spPr>
          <a:xfrm flipV="1">
            <a:off x="3443900" y="2256578"/>
            <a:ext cx="0" cy="720094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">
            <a:extLst>
              <a:ext uri="{FF2B5EF4-FFF2-40B4-BE49-F238E27FC236}">
                <a16:creationId xmlns:a16="http://schemas.microsoft.com/office/drawing/2014/main" id="{8C1B5E07-F534-DC7C-38B2-345BED78E1B1}"/>
              </a:ext>
            </a:extLst>
          </p:cNvPr>
          <p:cNvSpPr txBox="1"/>
          <p:nvPr/>
        </p:nvSpPr>
        <p:spPr>
          <a:xfrm>
            <a:off x="3462104" y="2332674"/>
            <a:ext cx="210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Discretization with numerical differentiation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C3E3113-0DC0-E382-13AA-F35104E54E2C}"/>
              </a:ext>
            </a:extLst>
          </p:cNvPr>
          <p:cNvSpPr txBox="1">
            <a:spLocks/>
          </p:cNvSpPr>
          <p:nvPr/>
        </p:nvSpPr>
        <p:spPr>
          <a:xfrm>
            <a:off x="3425812" y="3120450"/>
            <a:ext cx="1303719" cy="1891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5F0661-7762-3434-C206-E08826B0D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172" y="3236177"/>
            <a:ext cx="2660904" cy="1659636"/>
          </a:xfrm>
          <a:prstGeom prst="rect">
            <a:avLst/>
          </a:prstGeom>
        </p:spPr>
      </p:pic>
      <p:sp>
        <p:nvSpPr>
          <p:cNvPr id="25" name="文本框 4">
            <a:extLst>
              <a:ext uri="{FF2B5EF4-FFF2-40B4-BE49-F238E27FC236}">
                <a16:creationId xmlns:a16="http://schemas.microsoft.com/office/drawing/2014/main" id="{AD2D3FEE-5B24-4ADC-44D0-53FA88E33228}"/>
              </a:ext>
            </a:extLst>
          </p:cNvPr>
          <p:cNvSpPr txBox="1"/>
          <p:nvPr/>
        </p:nvSpPr>
        <p:spPr>
          <a:xfrm>
            <a:off x="915044" y="3650496"/>
            <a:ext cx="1879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Steer the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Physics-Crafted Structural Design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ML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11">
            <a:extLst>
              <a:ext uri="{FF2B5EF4-FFF2-40B4-BE49-F238E27FC236}">
                <a16:creationId xmlns:a16="http://schemas.microsoft.com/office/drawing/2014/main" id="{73B5FE17-5D40-EFF7-C5B0-377CD3D0D6E3}"/>
              </a:ext>
            </a:extLst>
          </p:cNvPr>
          <p:cNvCxnSpPr>
            <a:cxnSpLocks/>
          </p:cNvCxnSpPr>
          <p:nvPr/>
        </p:nvCxnSpPr>
        <p:spPr>
          <a:xfrm flipV="1">
            <a:off x="4104640" y="5011540"/>
            <a:ext cx="0" cy="45433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4">
            <a:extLst>
              <a:ext uri="{FF2B5EF4-FFF2-40B4-BE49-F238E27FC236}">
                <a16:creationId xmlns:a16="http://schemas.microsoft.com/office/drawing/2014/main" id="{EB3C0219-3D82-8B51-6C99-A9B3CD5C9A85}"/>
              </a:ext>
            </a:extLst>
          </p:cNvPr>
          <p:cNvSpPr txBox="1"/>
          <p:nvPr/>
        </p:nvSpPr>
        <p:spPr>
          <a:xfrm>
            <a:off x="1730154" y="5484544"/>
            <a:ext cx="314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parameters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are endowed with direct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meanings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4">
            <a:extLst>
              <a:ext uri="{FF2B5EF4-FFF2-40B4-BE49-F238E27FC236}">
                <a16:creationId xmlns:a16="http://schemas.microsoft.com/office/drawing/2014/main" id="{ACFF36DB-BADC-4CBB-7403-C2CA8E064B9E}"/>
              </a:ext>
            </a:extLst>
          </p:cNvPr>
          <p:cNvSpPr txBox="1"/>
          <p:nvPr/>
        </p:nvSpPr>
        <p:spPr>
          <a:xfrm>
            <a:off x="4482083" y="4666783"/>
            <a:ext cx="85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l-GR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">
            <a:extLst>
              <a:ext uri="{FF2B5EF4-FFF2-40B4-BE49-F238E27FC236}">
                <a16:creationId xmlns:a16="http://schemas.microsoft.com/office/drawing/2014/main" id="{135C6A13-80FC-74F5-7063-449F78B0BD9C}"/>
              </a:ext>
            </a:extLst>
          </p:cNvPr>
          <p:cNvSpPr txBox="1"/>
          <p:nvPr/>
        </p:nvSpPr>
        <p:spPr>
          <a:xfrm>
            <a:off x="8260043" y="3709172"/>
            <a:ext cx="180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as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PDEs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C3B96A-5177-8F69-07B6-D85D1AE4F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081" y="3547128"/>
            <a:ext cx="662940" cy="6934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9A2A30-4589-4410-13DF-7CE9A458D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147" y="1652094"/>
            <a:ext cx="2217420" cy="1383030"/>
          </a:xfrm>
          <a:prstGeom prst="rect">
            <a:avLst/>
          </a:prstGeom>
        </p:spPr>
      </p:pic>
      <p:sp>
        <p:nvSpPr>
          <p:cNvPr id="36" name="文本框 4">
            <a:extLst>
              <a:ext uri="{FF2B5EF4-FFF2-40B4-BE49-F238E27FC236}">
                <a16:creationId xmlns:a16="http://schemas.microsoft.com/office/drawing/2014/main" id="{8333B683-1EDE-0B7E-12BB-9E5A30738F13}"/>
              </a:ext>
            </a:extLst>
          </p:cNvPr>
          <p:cNvSpPr txBox="1"/>
          <p:nvPr/>
        </p:nvSpPr>
        <p:spPr>
          <a:xfrm>
            <a:off x="7890833" y="2989911"/>
            <a:ext cx="254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Randomly initialized with small weights (Xavier Initialization)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4">
            <a:extLst>
              <a:ext uri="{FF2B5EF4-FFF2-40B4-BE49-F238E27FC236}">
                <a16:creationId xmlns:a16="http://schemas.microsoft.com/office/drawing/2014/main" id="{E60A5731-E831-6F21-8E4C-70CC50400E81}"/>
              </a:ext>
            </a:extLst>
          </p:cNvPr>
          <p:cNvSpPr txBox="1"/>
          <p:nvPr/>
        </p:nvSpPr>
        <p:spPr>
          <a:xfrm>
            <a:off x="6614840" y="2040286"/>
            <a:ext cx="148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Conventional ML Models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连接符 11">
            <a:extLst>
              <a:ext uri="{FF2B5EF4-FFF2-40B4-BE49-F238E27FC236}">
                <a16:creationId xmlns:a16="http://schemas.microsoft.com/office/drawing/2014/main" id="{7B997093-55D5-05F8-AADA-530C2CA556FE}"/>
              </a:ext>
            </a:extLst>
          </p:cNvPr>
          <p:cNvCxnSpPr>
            <a:cxnSpLocks/>
          </p:cNvCxnSpPr>
          <p:nvPr/>
        </p:nvCxnSpPr>
        <p:spPr>
          <a:xfrm flipH="1">
            <a:off x="6370323" y="3578360"/>
            <a:ext cx="4919472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1">
            <a:extLst>
              <a:ext uri="{FF2B5EF4-FFF2-40B4-BE49-F238E27FC236}">
                <a16:creationId xmlns:a16="http://schemas.microsoft.com/office/drawing/2014/main" id="{2C7B2652-C785-E252-6A78-2F3DF252A7CB}"/>
              </a:ext>
            </a:extLst>
          </p:cNvPr>
          <p:cNvCxnSpPr>
            <a:cxnSpLocks/>
          </p:cNvCxnSpPr>
          <p:nvPr/>
        </p:nvCxnSpPr>
        <p:spPr>
          <a:xfrm flipV="1">
            <a:off x="8813619" y="4064933"/>
            <a:ext cx="0" cy="605720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">
            <a:extLst>
              <a:ext uri="{FF2B5EF4-FFF2-40B4-BE49-F238E27FC236}">
                <a16:creationId xmlns:a16="http://schemas.microsoft.com/office/drawing/2014/main" id="{33F13FCF-BA8C-1115-901A-7BC967555CCF}"/>
              </a:ext>
            </a:extLst>
          </p:cNvPr>
          <p:cNvSpPr txBox="1"/>
          <p:nvPr/>
        </p:nvSpPr>
        <p:spPr>
          <a:xfrm>
            <a:off x="8841983" y="4049417"/>
            <a:ext cx="2252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Initialize neural parameters to meet certain physical constraints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E48268E-884C-83D3-47F6-C4A28B7AC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349" y="4719670"/>
            <a:ext cx="2217420" cy="1383030"/>
          </a:xfrm>
          <a:prstGeom prst="rect">
            <a:avLst/>
          </a:prstGeom>
        </p:spPr>
      </p:pic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543F796-45AE-7749-0A79-C229313A56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3AD66F-3148-AECC-B0D4-48D1BC16C20E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AAC04621-D73C-3E16-5C86-9D4C9E9132A7}"/>
              </a:ext>
            </a:extLst>
          </p:cNvPr>
          <p:cNvSpPr txBox="1"/>
          <p:nvPr/>
        </p:nvSpPr>
        <p:spPr>
          <a:xfrm>
            <a:off x="1758093" y="6170315"/>
            <a:ext cx="304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Physics-in-architecture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9D2B84DE-9AAC-8EFE-F8E3-B64356981617}"/>
              </a:ext>
            </a:extLst>
          </p:cNvPr>
          <p:cNvSpPr txBox="1"/>
          <p:nvPr/>
        </p:nvSpPr>
        <p:spPr>
          <a:xfrm>
            <a:off x="7306204" y="6168015"/>
            <a:ext cx="304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Physics-in-initialization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7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dirty="0"/>
              <a:t>Section I. Applications of AI in Power Electronics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Xin Zhang, </a:t>
            </a:r>
            <a:r>
              <a:rPr lang="en-US" altLang="zh-CN" dirty="0" err="1"/>
              <a:t>Huai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</a:t>
            </a:fld>
            <a:endParaRPr lang="zh-CN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B1AE19-4135-D238-0028-DFDABBFEE7D4}"/>
              </a:ext>
            </a:extLst>
          </p:cNvPr>
          <p:cNvGrpSpPr/>
          <p:nvPr/>
        </p:nvGrpSpPr>
        <p:grpSpPr>
          <a:xfrm>
            <a:off x="2016567" y="5053894"/>
            <a:ext cx="8158866" cy="1081863"/>
            <a:chOff x="2036065" y="5033574"/>
            <a:chExt cx="8158866" cy="1081863"/>
          </a:xfrm>
        </p:grpSpPr>
        <p:pic>
          <p:nvPicPr>
            <p:cNvPr id="18" name="Picture 17" descr="A close-up of a logo&#10;&#10;Description automatically generated">
              <a:extLst>
                <a:ext uri="{FF2B5EF4-FFF2-40B4-BE49-F238E27FC236}">
                  <a16:creationId xmlns:a16="http://schemas.microsoft.com/office/drawing/2014/main" id="{0DBFAB38-CF26-1394-6D07-7157EE9EA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79" b="18279"/>
            <a:stretch/>
          </p:blipFill>
          <p:spPr>
            <a:xfrm>
              <a:off x="2036065" y="5033574"/>
              <a:ext cx="3516134" cy="1081863"/>
            </a:xfrm>
            <a:prstGeom prst="rect">
              <a:avLst/>
            </a:prstGeom>
          </p:spPr>
        </p:pic>
        <p:pic>
          <p:nvPicPr>
            <p:cNvPr id="20" name="Picture 19" descr="A black background with purple letters&#10;&#10;Description automatically generated">
              <a:extLst>
                <a:ext uri="{FF2B5EF4-FFF2-40B4-BE49-F238E27FC236}">
                  <a16:creationId xmlns:a16="http://schemas.microsoft.com/office/drawing/2014/main" id="{5C1B1A4F-F236-3578-EB28-4945AF07F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650" y="5033574"/>
              <a:ext cx="4105281" cy="1081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160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5F4D9CCA-C9E6-D5A0-39C0-6E093F12283B}"/>
              </a:ext>
            </a:extLst>
          </p:cNvPr>
          <p:cNvSpPr txBox="1">
            <a:spLocks/>
          </p:cNvSpPr>
          <p:nvPr/>
        </p:nvSpPr>
        <p:spPr>
          <a:xfrm>
            <a:off x="1365814" y="1558896"/>
            <a:ext cx="3518428" cy="754790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675E4E33-EE4C-F314-A8EF-DC286FE4C869}"/>
              </a:ext>
            </a:extLst>
          </p:cNvPr>
          <p:cNvSpPr txBox="1">
            <a:spLocks/>
          </p:cNvSpPr>
          <p:nvPr/>
        </p:nvSpPr>
        <p:spPr>
          <a:xfrm>
            <a:off x="7744409" y="3053737"/>
            <a:ext cx="2194560" cy="181920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11046499-B096-AFE3-FD7F-4A6FD6CC6E71}"/>
              </a:ext>
            </a:extLst>
          </p:cNvPr>
          <p:cNvSpPr txBox="1">
            <a:spLocks/>
          </p:cNvSpPr>
          <p:nvPr/>
        </p:nvSpPr>
        <p:spPr>
          <a:xfrm>
            <a:off x="2922973" y="3053737"/>
            <a:ext cx="2194560" cy="181920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Pros and Cons of Main PIML Methods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9" y="1030060"/>
            <a:ext cx="5293852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Pros and Cons of Main PIML Methods: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79" name="Picture 2" descr="Risk management - Free business and finance icons">
            <a:extLst>
              <a:ext uri="{FF2B5EF4-FFF2-40B4-BE49-F238E27FC236}">
                <a16:creationId xmlns:a16="http://schemas.microsoft.com/office/drawing/2014/main" id="{87E49575-E309-D877-C989-E0D67F8A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" y="-1658610"/>
            <a:ext cx="502920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C58DCA2D-19DA-2BA2-6C87-B0112EFD5B53}"/>
              </a:ext>
            </a:extLst>
          </p:cNvPr>
          <p:cNvSpPr/>
          <p:nvPr/>
        </p:nvSpPr>
        <p:spPr>
          <a:xfrm flipV="1">
            <a:off x="2587307" y="5379849"/>
            <a:ext cx="2194561" cy="1257349"/>
          </a:xfrm>
          <a:prstGeom prst="round2SameRect">
            <a:avLst/>
          </a:prstGeom>
          <a:solidFill>
            <a:srgbClr val="E7F0F9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68DB00FB-3387-83E8-2E26-4A9E43ECF825}"/>
              </a:ext>
            </a:extLst>
          </p:cNvPr>
          <p:cNvSpPr/>
          <p:nvPr/>
        </p:nvSpPr>
        <p:spPr>
          <a:xfrm flipH="1">
            <a:off x="2289864" y="3956765"/>
            <a:ext cx="8087990" cy="637770"/>
          </a:xfrm>
          <a:prstGeom prst="rightArrow">
            <a:avLst>
              <a:gd name="adj1" fmla="val 50000"/>
              <a:gd name="adj2" fmla="val 133635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rgbClr val="FFBDBF"/>
              </a:gs>
              <a:gs pos="100000">
                <a:srgbClr val="C00000">
                  <a:alpha val="40000"/>
                </a:srgbClr>
              </a:gs>
            </a:gsLst>
            <a:lin ang="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873DA29-1331-16F9-9116-81C12A92F8B3}"/>
              </a:ext>
            </a:extLst>
          </p:cNvPr>
          <p:cNvSpPr/>
          <p:nvPr/>
        </p:nvSpPr>
        <p:spPr>
          <a:xfrm>
            <a:off x="2491922" y="3297237"/>
            <a:ext cx="8027541" cy="637770"/>
          </a:xfrm>
          <a:prstGeom prst="rightArrow">
            <a:avLst>
              <a:gd name="adj1" fmla="val 50000"/>
              <a:gd name="adj2" fmla="val 133635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F6E8160-FC62-F31A-400D-DD04F1301793}"/>
              </a:ext>
            </a:extLst>
          </p:cNvPr>
          <p:cNvSpPr txBox="1">
            <a:spLocks/>
          </p:cNvSpPr>
          <p:nvPr/>
        </p:nvSpPr>
        <p:spPr>
          <a:xfrm>
            <a:off x="5326071" y="3053737"/>
            <a:ext cx="2194560" cy="181920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55" name="文本框 4">
            <a:extLst>
              <a:ext uri="{FF2B5EF4-FFF2-40B4-BE49-F238E27FC236}">
                <a16:creationId xmlns:a16="http://schemas.microsoft.com/office/drawing/2014/main" id="{831DE7B2-9246-F2BF-4EFD-1BD6CD31965B}"/>
              </a:ext>
            </a:extLst>
          </p:cNvPr>
          <p:cNvSpPr txBox="1"/>
          <p:nvPr/>
        </p:nvSpPr>
        <p:spPr>
          <a:xfrm>
            <a:off x="2443809" y="3426288"/>
            <a:ext cx="229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Requirements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7" name="Picture 56" descr="A logo for a company&#10;&#10;Description automatically generated">
            <a:extLst>
              <a:ext uri="{FF2B5EF4-FFF2-40B4-BE49-F238E27FC236}">
                <a16:creationId xmlns:a16="http://schemas.microsoft.com/office/drawing/2014/main" id="{3384F60F-E8DC-6564-BB94-D7F269E61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9" t="21151" r="30934" b="43015"/>
          <a:stretch/>
        </p:blipFill>
        <p:spPr>
          <a:xfrm>
            <a:off x="2658026" y="1778871"/>
            <a:ext cx="668799" cy="620099"/>
          </a:xfrm>
          <a:prstGeom prst="rect">
            <a:avLst/>
          </a:prstGeom>
        </p:spPr>
      </p:pic>
      <p:pic>
        <p:nvPicPr>
          <p:cNvPr id="58" name="Picture 57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2E6411C0-7080-518A-EF12-C63026856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66" y="1548761"/>
            <a:ext cx="337918" cy="337918"/>
          </a:xfrm>
          <a:prstGeom prst="rect">
            <a:avLst/>
          </a:prstGeom>
        </p:spPr>
      </p:pic>
      <p:pic>
        <p:nvPicPr>
          <p:cNvPr id="59" name="Picture 58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9CE6AA8D-39BC-C650-D55F-D2CC84461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306" y="1707038"/>
            <a:ext cx="478273" cy="478273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55C6F7F-836F-2BD0-3292-A8536758C2B6}"/>
              </a:ext>
            </a:extLst>
          </p:cNvPr>
          <p:cNvSpPr txBox="1"/>
          <p:nvPr/>
        </p:nvSpPr>
        <p:spPr>
          <a:xfrm>
            <a:off x="3007892" y="1621064"/>
            <a:ext cx="2024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Physics-in-Architecture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0C4D62-4036-A50A-8008-FB6C847F4C27}"/>
              </a:ext>
            </a:extLst>
          </p:cNvPr>
          <p:cNvSpPr txBox="1"/>
          <p:nvPr/>
        </p:nvSpPr>
        <p:spPr>
          <a:xfrm>
            <a:off x="6233068" y="1644180"/>
            <a:ext cx="1294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Physics-in-Loss</a:t>
            </a:r>
          </a:p>
        </p:txBody>
      </p:sp>
      <p:cxnSp>
        <p:nvCxnSpPr>
          <p:cNvPr id="128" name="直接连接符 11">
            <a:extLst>
              <a:ext uri="{FF2B5EF4-FFF2-40B4-BE49-F238E27FC236}">
                <a16:creationId xmlns:a16="http://schemas.microsoft.com/office/drawing/2014/main" id="{0B4BC9A1-9DB5-6B53-E2BB-5B1E397BC1E0}"/>
              </a:ext>
            </a:extLst>
          </p:cNvPr>
          <p:cNvCxnSpPr>
            <a:cxnSpLocks/>
          </p:cNvCxnSpPr>
          <p:nvPr/>
        </p:nvCxnSpPr>
        <p:spPr>
          <a:xfrm flipH="1">
            <a:off x="4020253" y="2246262"/>
            <a:ext cx="0" cy="457200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4">
            <a:extLst>
              <a:ext uri="{FF2B5EF4-FFF2-40B4-BE49-F238E27FC236}">
                <a16:creationId xmlns:a16="http://schemas.microsoft.com/office/drawing/2014/main" id="{5948DBDA-AC61-9403-327C-B15B37AAA5F2}"/>
              </a:ext>
            </a:extLst>
          </p:cNvPr>
          <p:cNvSpPr txBox="1"/>
          <p:nvPr/>
        </p:nvSpPr>
        <p:spPr>
          <a:xfrm>
            <a:off x="23475" y="3210769"/>
            <a:ext cx="2537082" cy="1398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Less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Data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Lightweight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Flexible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</a:t>
            </a:r>
            <a:r>
              <a:rPr lang="en-US" altLang="zh-CN" b="1" dirty="0">
                <a:solidFill>
                  <a:srgbClr val="C00000"/>
                </a:solidFill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Explainable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4">
            <a:extLst>
              <a:ext uri="{FF2B5EF4-FFF2-40B4-BE49-F238E27FC236}">
                <a16:creationId xmlns:a16="http://schemas.microsoft.com/office/drawing/2014/main" id="{A5EF4645-2703-7189-6010-0ACD107C20E0}"/>
              </a:ext>
            </a:extLst>
          </p:cNvPr>
          <p:cNvSpPr txBox="1"/>
          <p:nvPr/>
        </p:nvSpPr>
        <p:spPr>
          <a:xfrm>
            <a:off x="3086817" y="4920266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Many Physics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3" name="文本框 4">
            <a:extLst>
              <a:ext uri="{FF2B5EF4-FFF2-40B4-BE49-F238E27FC236}">
                <a16:creationId xmlns:a16="http://schemas.microsoft.com/office/drawing/2014/main" id="{39EAF3E6-2FA6-B8A8-8209-66498BFB2DD9}"/>
              </a:ext>
            </a:extLst>
          </p:cNvPr>
          <p:cNvSpPr txBox="1"/>
          <p:nvPr/>
        </p:nvSpPr>
        <p:spPr>
          <a:xfrm>
            <a:off x="5489471" y="4920266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Some Physics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4" name="文本框 4">
            <a:extLst>
              <a:ext uri="{FF2B5EF4-FFF2-40B4-BE49-F238E27FC236}">
                <a16:creationId xmlns:a16="http://schemas.microsoft.com/office/drawing/2014/main" id="{A8A66DF7-8586-B0AA-739E-BD387883CFB0}"/>
              </a:ext>
            </a:extLst>
          </p:cNvPr>
          <p:cNvSpPr txBox="1"/>
          <p:nvPr/>
        </p:nvSpPr>
        <p:spPr>
          <a:xfrm>
            <a:off x="7908253" y="4920266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 Physics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4">
            <a:extLst>
              <a:ext uri="{FF2B5EF4-FFF2-40B4-BE49-F238E27FC236}">
                <a16:creationId xmlns:a16="http://schemas.microsoft.com/office/drawing/2014/main" id="{192849AD-B5A0-B791-2D92-E370902FC0DF}"/>
              </a:ext>
            </a:extLst>
          </p:cNvPr>
          <p:cNvSpPr txBox="1"/>
          <p:nvPr/>
        </p:nvSpPr>
        <p:spPr>
          <a:xfrm>
            <a:off x="3086817" y="2687190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Few Data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4">
            <a:extLst>
              <a:ext uri="{FF2B5EF4-FFF2-40B4-BE49-F238E27FC236}">
                <a16:creationId xmlns:a16="http://schemas.microsoft.com/office/drawing/2014/main" id="{0D47F5A8-4A9D-116E-FB85-E9758A272771}"/>
              </a:ext>
            </a:extLst>
          </p:cNvPr>
          <p:cNvSpPr txBox="1"/>
          <p:nvPr/>
        </p:nvSpPr>
        <p:spPr>
          <a:xfrm>
            <a:off x="5489471" y="2687190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Some Data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7" name="文本框 4">
            <a:extLst>
              <a:ext uri="{FF2B5EF4-FFF2-40B4-BE49-F238E27FC236}">
                <a16:creationId xmlns:a16="http://schemas.microsoft.com/office/drawing/2014/main" id="{45AD8B15-7F08-3CD5-F32A-1C6C96580766}"/>
              </a:ext>
            </a:extLst>
          </p:cNvPr>
          <p:cNvSpPr txBox="1"/>
          <p:nvPr/>
        </p:nvSpPr>
        <p:spPr>
          <a:xfrm>
            <a:off x="7908253" y="2687190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Massive Data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4">
            <a:extLst>
              <a:ext uri="{FF2B5EF4-FFF2-40B4-BE49-F238E27FC236}">
                <a16:creationId xmlns:a16="http://schemas.microsoft.com/office/drawing/2014/main" id="{050BD278-0125-CB70-D1D7-A5F1450EE7BD}"/>
              </a:ext>
            </a:extLst>
          </p:cNvPr>
          <p:cNvSpPr txBox="1"/>
          <p:nvPr/>
        </p:nvSpPr>
        <p:spPr>
          <a:xfrm>
            <a:off x="10379668" y="3409915"/>
            <a:ext cx="1903162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Stronger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Data-Driven Capacity</a:t>
            </a:r>
          </a:p>
        </p:txBody>
      </p:sp>
      <p:sp>
        <p:nvSpPr>
          <p:cNvPr id="139" name="文本框 4">
            <a:extLst>
              <a:ext uri="{FF2B5EF4-FFF2-40B4-BE49-F238E27FC236}">
                <a16:creationId xmlns:a16="http://schemas.microsoft.com/office/drawing/2014/main" id="{CF4C5992-D367-576F-492D-0515F57B72E5}"/>
              </a:ext>
            </a:extLst>
          </p:cNvPr>
          <p:cNvSpPr txBox="1"/>
          <p:nvPr/>
        </p:nvSpPr>
        <p:spPr>
          <a:xfrm>
            <a:off x="7988409" y="4088452"/>
            <a:ext cx="229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Effectiveness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0" name="直接连接符 11">
            <a:extLst>
              <a:ext uri="{FF2B5EF4-FFF2-40B4-BE49-F238E27FC236}">
                <a16:creationId xmlns:a16="http://schemas.microsoft.com/office/drawing/2014/main" id="{FA96B50F-C096-DA60-3935-4DBE73C384A8}"/>
              </a:ext>
            </a:extLst>
          </p:cNvPr>
          <p:cNvCxnSpPr>
            <a:cxnSpLocks/>
          </p:cNvCxnSpPr>
          <p:nvPr/>
        </p:nvCxnSpPr>
        <p:spPr>
          <a:xfrm flipH="1">
            <a:off x="4632919" y="3623866"/>
            <a:ext cx="77398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1">
            <a:extLst>
              <a:ext uri="{FF2B5EF4-FFF2-40B4-BE49-F238E27FC236}">
                <a16:creationId xmlns:a16="http://schemas.microsoft.com/office/drawing/2014/main" id="{A5322F33-057B-79DC-8880-776A066277D4}"/>
              </a:ext>
            </a:extLst>
          </p:cNvPr>
          <p:cNvCxnSpPr>
            <a:cxnSpLocks/>
          </p:cNvCxnSpPr>
          <p:nvPr/>
        </p:nvCxnSpPr>
        <p:spPr>
          <a:xfrm>
            <a:off x="7277347" y="4273118"/>
            <a:ext cx="773981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1">
            <a:extLst>
              <a:ext uri="{FF2B5EF4-FFF2-40B4-BE49-F238E27FC236}">
                <a16:creationId xmlns:a16="http://schemas.microsoft.com/office/drawing/2014/main" id="{78EA9CFE-91E4-FC47-6AC4-CB25CEFB2FAA}"/>
              </a:ext>
            </a:extLst>
          </p:cNvPr>
          <p:cNvCxnSpPr>
            <a:cxnSpLocks/>
          </p:cNvCxnSpPr>
          <p:nvPr/>
        </p:nvCxnSpPr>
        <p:spPr>
          <a:xfrm flipH="1">
            <a:off x="6422907" y="2211536"/>
            <a:ext cx="0" cy="457200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1">
            <a:extLst>
              <a:ext uri="{FF2B5EF4-FFF2-40B4-BE49-F238E27FC236}">
                <a16:creationId xmlns:a16="http://schemas.microsoft.com/office/drawing/2014/main" id="{11F197B7-B71D-0385-2C0F-47350B1E3828}"/>
              </a:ext>
            </a:extLst>
          </p:cNvPr>
          <p:cNvCxnSpPr>
            <a:cxnSpLocks/>
            <a:stCxn id="150" idx="2"/>
            <a:endCxn id="137" idx="3"/>
          </p:cNvCxnSpPr>
          <p:nvPr/>
        </p:nvCxnSpPr>
        <p:spPr>
          <a:xfrm rot="5400000">
            <a:off x="9963050" y="2125762"/>
            <a:ext cx="558170" cy="934019"/>
          </a:xfrm>
          <a:prstGeom prst="bentConnector2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A blue and white sign with white arrows&#10;&#10;Description automatically generated">
            <a:extLst>
              <a:ext uri="{FF2B5EF4-FFF2-40B4-BE49-F238E27FC236}">
                <a16:creationId xmlns:a16="http://schemas.microsoft.com/office/drawing/2014/main" id="{B354E154-60F9-3A9C-8D7E-CF8A1FABA8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38" y="1601585"/>
            <a:ext cx="731520" cy="731520"/>
          </a:xfrm>
          <a:prstGeom prst="rect">
            <a:avLst/>
          </a:prstGeom>
        </p:spPr>
      </p:pic>
      <p:pic>
        <p:nvPicPr>
          <p:cNvPr id="148" name="Picture 147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BA8DC261-6002-292B-CC78-35C773B26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8" y="1703789"/>
            <a:ext cx="527113" cy="527113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70012DBD-FF75-0785-C276-B533A6AEBBC1}"/>
              </a:ext>
            </a:extLst>
          </p:cNvPr>
          <p:cNvSpPr txBox="1"/>
          <p:nvPr/>
        </p:nvSpPr>
        <p:spPr>
          <a:xfrm>
            <a:off x="9896454" y="1667355"/>
            <a:ext cx="1625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Purely Data-Driven</a:t>
            </a:r>
          </a:p>
        </p:txBody>
      </p:sp>
      <p:sp>
        <p:nvSpPr>
          <p:cNvPr id="151" name="文本框 4">
            <a:extLst>
              <a:ext uri="{FF2B5EF4-FFF2-40B4-BE49-F238E27FC236}">
                <a16:creationId xmlns:a16="http://schemas.microsoft.com/office/drawing/2014/main" id="{8D747142-E146-32B6-9ABA-C76F3F12D4B1}"/>
              </a:ext>
            </a:extLst>
          </p:cNvPr>
          <p:cNvSpPr txBox="1"/>
          <p:nvPr/>
        </p:nvSpPr>
        <p:spPr>
          <a:xfrm>
            <a:off x="2587307" y="5407701"/>
            <a:ext cx="2194561" cy="1107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 data-driven capacity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Limited to simpler physical formulation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3" name="文本框 4">
            <a:extLst>
              <a:ext uri="{FF2B5EF4-FFF2-40B4-BE49-F238E27FC236}">
                <a16:creationId xmlns:a16="http://schemas.microsoft.com/office/drawing/2014/main" id="{9BCDF8A4-F6F7-0B0C-6384-7B5167B7796F}"/>
              </a:ext>
            </a:extLst>
          </p:cNvPr>
          <p:cNvSpPr txBox="1"/>
          <p:nvPr/>
        </p:nvSpPr>
        <p:spPr>
          <a:xfrm>
            <a:off x="707621" y="5765689"/>
            <a:ext cx="1814904" cy="40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Disadvantages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4" name="Rectangle: Top Corners Rounded 153">
            <a:extLst>
              <a:ext uri="{FF2B5EF4-FFF2-40B4-BE49-F238E27FC236}">
                <a16:creationId xmlns:a16="http://schemas.microsoft.com/office/drawing/2014/main" id="{E026940A-CE4B-E761-E356-CFFD39DE6353}"/>
              </a:ext>
            </a:extLst>
          </p:cNvPr>
          <p:cNvSpPr/>
          <p:nvPr/>
        </p:nvSpPr>
        <p:spPr>
          <a:xfrm flipV="1">
            <a:off x="4995271" y="5387646"/>
            <a:ext cx="2855271" cy="1257349"/>
          </a:xfrm>
          <a:prstGeom prst="round2SameRect">
            <a:avLst/>
          </a:prstGeom>
          <a:solidFill>
            <a:srgbClr val="E7F0F9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文本框 4">
            <a:extLst>
              <a:ext uri="{FF2B5EF4-FFF2-40B4-BE49-F238E27FC236}">
                <a16:creationId xmlns:a16="http://schemas.microsoft.com/office/drawing/2014/main" id="{77AFEECC-5D04-BEF8-9EE1-0A985DF57DEC}"/>
              </a:ext>
            </a:extLst>
          </p:cNvPr>
          <p:cNvSpPr txBox="1"/>
          <p:nvPr/>
        </p:nvSpPr>
        <p:spPr>
          <a:xfrm>
            <a:off x="5032614" y="5407701"/>
            <a:ext cx="2843696" cy="1107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inconsistent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Necessitate re-train for out-of-domain scenarios</a:t>
            </a:r>
            <a:endParaRPr lang="en-US" altLang="zh-CN" sz="1400" b="1" dirty="0">
              <a:solidFill>
                <a:srgbClr val="C00000"/>
              </a:solidFill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 training epochs</a:t>
            </a:r>
          </a:p>
        </p:txBody>
      </p:sp>
      <p:sp>
        <p:nvSpPr>
          <p:cNvPr id="156" name="Rectangle: Top Corners Rounded 155">
            <a:extLst>
              <a:ext uri="{FF2B5EF4-FFF2-40B4-BE49-F238E27FC236}">
                <a16:creationId xmlns:a16="http://schemas.microsoft.com/office/drawing/2014/main" id="{7E68C249-7033-0E68-EEBC-89F3B009C638}"/>
              </a:ext>
            </a:extLst>
          </p:cNvPr>
          <p:cNvSpPr/>
          <p:nvPr/>
        </p:nvSpPr>
        <p:spPr>
          <a:xfrm flipV="1">
            <a:off x="8079637" y="5387647"/>
            <a:ext cx="2194561" cy="1257349"/>
          </a:xfrm>
          <a:prstGeom prst="round2SameRect">
            <a:avLst/>
          </a:prstGeom>
          <a:solidFill>
            <a:srgbClr val="E7F0F9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文本框 4">
            <a:extLst>
              <a:ext uri="{FF2B5EF4-FFF2-40B4-BE49-F238E27FC236}">
                <a16:creationId xmlns:a16="http://schemas.microsoft.com/office/drawing/2014/main" id="{EC3FF644-F68C-E897-2028-5B56F95D3AE3}"/>
              </a:ext>
            </a:extLst>
          </p:cNvPr>
          <p:cNvSpPr txBox="1"/>
          <p:nvPr/>
        </p:nvSpPr>
        <p:spPr>
          <a:xfrm>
            <a:off x="8079637" y="5407701"/>
            <a:ext cx="2351588" cy="1107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 physical meaning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Massive data needed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Black-box and heavy model</a:t>
            </a:r>
          </a:p>
        </p:txBody>
      </p:sp>
      <p:sp>
        <p:nvSpPr>
          <p:cNvPr id="158" name="文本框 4">
            <a:extLst>
              <a:ext uri="{FF2B5EF4-FFF2-40B4-BE49-F238E27FC236}">
                <a16:creationId xmlns:a16="http://schemas.microsoft.com/office/drawing/2014/main" id="{52222FAE-43CA-CB64-F3CD-CD094B7C614A}"/>
              </a:ext>
            </a:extLst>
          </p:cNvPr>
          <p:cNvSpPr txBox="1"/>
          <p:nvPr/>
        </p:nvSpPr>
        <p:spPr>
          <a:xfrm>
            <a:off x="3078233" y="3080458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 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000" b="1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4">
            <a:extLst>
              <a:ext uri="{FF2B5EF4-FFF2-40B4-BE49-F238E27FC236}">
                <a16:creationId xmlns:a16="http://schemas.microsoft.com/office/drawing/2014/main" id="{6E21A03B-8000-0C41-143F-0B70E9BCE899}"/>
              </a:ext>
            </a:extLst>
          </p:cNvPr>
          <p:cNvSpPr txBox="1"/>
          <p:nvPr/>
        </p:nvSpPr>
        <p:spPr>
          <a:xfrm>
            <a:off x="5484988" y="3080458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 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kumimoji="0" lang="en-US" altLang="zh-CN" sz="2000" b="1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4">
            <a:extLst>
              <a:ext uri="{FF2B5EF4-FFF2-40B4-BE49-F238E27FC236}">
                <a16:creationId xmlns:a16="http://schemas.microsoft.com/office/drawing/2014/main" id="{A477A400-913F-3078-4CAD-9D6BBEAFEFED}"/>
              </a:ext>
            </a:extLst>
          </p:cNvPr>
          <p:cNvSpPr txBox="1"/>
          <p:nvPr/>
        </p:nvSpPr>
        <p:spPr>
          <a:xfrm>
            <a:off x="7912946" y="3070008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≥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4">
            <a:extLst>
              <a:ext uri="{FF2B5EF4-FFF2-40B4-BE49-F238E27FC236}">
                <a16:creationId xmlns:a16="http://schemas.microsoft.com/office/drawing/2014/main" id="{8DBB1193-0CA3-774C-ED7E-F5A89A4EB3D6}"/>
              </a:ext>
            </a:extLst>
          </p:cNvPr>
          <p:cNvSpPr txBox="1"/>
          <p:nvPr/>
        </p:nvSpPr>
        <p:spPr>
          <a:xfrm>
            <a:off x="7920148" y="4448124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4">
            <a:extLst>
              <a:ext uri="{FF2B5EF4-FFF2-40B4-BE49-F238E27FC236}">
                <a16:creationId xmlns:a16="http://schemas.microsoft.com/office/drawing/2014/main" id="{566307C5-5B05-DDED-4FD0-1C9CFCFF936A}"/>
              </a:ext>
            </a:extLst>
          </p:cNvPr>
          <p:cNvSpPr txBox="1"/>
          <p:nvPr/>
        </p:nvSpPr>
        <p:spPr>
          <a:xfrm>
            <a:off x="5207984" y="4504564"/>
            <a:ext cx="249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Allow for Hidden Physics</a:t>
            </a:r>
            <a:endParaRPr kumimoji="0" lang="zh-CN" altLang="en-US" sz="14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4">
            <a:extLst>
              <a:ext uri="{FF2B5EF4-FFF2-40B4-BE49-F238E27FC236}">
                <a16:creationId xmlns:a16="http://schemas.microsoft.com/office/drawing/2014/main" id="{FD0A0255-73DE-0828-8CC5-5031EBC50362}"/>
              </a:ext>
            </a:extLst>
          </p:cNvPr>
          <p:cNvSpPr txBox="1"/>
          <p:nvPr/>
        </p:nvSpPr>
        <p:spPr>
          <a:xfrm>
            <a:off x="3083393" y="4449680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Well-Posed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5" name="Picture 164" descr="A hands shaking with a circuit board&#10;&#10;Description automatically generated">
            <a:extLst>
              <a:ext uri="{FF2B5EF4-FFF2-40B4-BE49-F238E27FC236}">
                <a16:creationId xmlns:a16="http://schemas.microsoft.com/office/drawing/2014/main" id="{82546A4E-5F9A-7A6D-696B-77955C1BE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74" y="1617160"/>
            <a:ext cx="1261229" cy="1160696"/>
          </a:xfrm>
          <a:prstGeom prst="rect">
            <a:avLst/>
          </a:prstGeom>
        </p:spPr>
      </p:pic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EAAE5CA1-4C8F-49F7-862C-7245A9C6CF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6658F0-4513-3E5F-3655-D3CD53128DF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FE01499-0715-63C4-2AE5-ABEB2EDEFE87}"/>
              </a:ext>
            </a:extLst>
          </p:cNvPr>
          <p:cNvSpPr/>
          <p:nvPr/>
        </p:nvSpPr>
        <p:spPr>
          <a:xfrm rot="16200000">
            <a:off x="7534137" y="2447036"/>
            <a:ext cx="201194" cy="816723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0EC7F-2F5C-D619-574E-B9FAF2B0B1E8}"/>
              </a:ext>
            </a:extLst>
          </p:cNvPr>
          <p:cNvSpPr txBox="1"/>
          <p:nvPr/>
        </p:nvSpPr>
        <p:spPr>
          <a:xfrm>
            <a:off x="8061234" y="1627678"/>
            <a:ext cx="1194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Physics-in-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Init.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Lora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DF26C9-03C5-FFF9-A32E-72398701DF4F}"/>
              </a:ext>
            </a:extLst>
          </p:cNvPr>
          <p:cNvGrpSpPr>
            <a:grpSpLocks noChangeAspect="1"/>
          </p:cNvGrpSpPr>
          <p:nvPr/>
        </p:nvGrpSpPr>
        <p:grpSpPr>
          <a:xfrm>
            <a:off x="7348399" y="1484737"/>
            <a:ext cx="935374" cy="935374"/>
            <a:chOff x="9430069" y="2985079"/>
            <a:chExt cx="1558956" cy="1558956"/>
          </a:xfrm>
        </p:grpSpPr>
        <p:pic>
          <p:nvPicPr>
            <p:cNvPr id="15" name="Picture 14" descr="A group of colorful circles on a black background&#10;&#10;Description automatically generated">
              <a:extLst>
                <a:ext uri="{FF2B5EF4-FFF2-40B4-BE49-F238E27FC236}">
                  <a16:creationId xmlns:a16="http://schemas.microsoft.com/office/drawing/2014/main" id="{F23E11BB-E8CD-2BDD-469A-710EF4A03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6656" y="3468162"/>
              <a:ext cx="577806" cy="577806"/>
            </a:xfrm>
            <a:prstGeom prst="rect">
              <a:avLst/>
            </a:prstGeom>
          </p:spPr>
        </p:pic>
        <p:pic>
          <p:nvPicPr>
            <p:cNvPr id="16" name="Picture 15" descr="A black circular arrow with a white background&#10;&#10;Description automatically generated">
              <a:extLst>
                <a:ext uri="{FF2B5EF4-FFF2-40B4-BE49-F238E27FC236}">
                  <a16:creationId xmlns:a16="http://schemas.microsoft.com/office/drawing/2014/main" id="{4A9C6747-75F9-B106-6D08-7F553D573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069" y="2985079"/>
              <a:ext cx="1558956" cy="1558956"/>
            </a:xfrm>
            <a:prstGeom prst="rect">
              <a:avLst/>
            </a:prstGeom>
          </p:spPr>
        </p:pic>
      </p:grpSp>
      <p:cxnSp>
        <p:nvCxnSpPr>
          <p:cNvPr id="18" name="直接连接符 11">
            <a:extLst>
              <a:ext uri="{FF2B5EF4-FFF2-40B4-BE49-F238E27FC236}">
                <a16:creationId xmlns:a16="http://schemas.microsoft.com/office/drawing/2014/main" id="{43E02122-C4CB-1FC6-7840-3DD6A6C28EBA}"/>
              </a:ext>
            </a:extLst>
          </p:cNvPr>
          <p:cNvCxnSpPr>
            <a:cxnSpLocks/>
          </p:cNvCxnSpPr>
          <p:nvPr/>
        </p:nvCxnSpPr>
        <p:spPr>
          <a:xfrm flipH="1">
            <a:off x="7634734" y="2270659"/>
            <a:ext cx="0" cy="457200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26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Section III. Fundamentals of PANN and its </a:t>
            </a:r>
            <a:r>
              <a:rPr lang="en-US" altLang="zh-CN" sz="3600" b="1" dirty="0" err="1"/>
              <a:t>Explainability</a:t>
            </a:r>
            <a:r>
              <a:rPr lang="en-US" altLang="zh-CN" sz="3600" b="1" dirty="0"/>
              <a:t> in Power Electronics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Xinze Li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C83C8F-2E0A-6F0C-3351-D6AF0EFBA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16" y="5009219"/>
            <a:ext cx="4011168" cy="9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0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1A268D-29B8-2FA8-AD02-B2405C407746}"/>
              </a:ext>
            </a:extLst>
          </p:cNvPr>
          <p:cNvSpPr txBox="1">
            <a:spLocks/>
          </p:cNvSpPr>
          <p:nvPr/>
        </p:nvSpPr>
        <p:spPr>
          <a:xfrm>
            <a:off x="6177280" y="3905373"/>
            <a:ext cx="2207108" cy="5650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weights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~ D </a:t>
            </a:r>
            <a:r>
              <a:rPr kumimoji="0" lang="en-US" altLang="zh-CN" sz="1400" i="0" u="none" strike="noStrike" kern="1200" cap="none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have </a:t>
            </a:r>
            <a:r>
              <a:rPr kumimoji="0" lang="en-US" altLang="zh-CN" sz="1600" b="1" i="0" u="none" strike="noStrike" kern="1200" cap="none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1600" i="0" u="none" strike="noStrike" kern="1200" cap="none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physical meanings</a:t>
            </a:r>
            <a:endParaRPr kumimoji="0" lang="zh-CN" altLang="en-US" sz="1400" i="0" u="none" strike="noStrike" kern="1200" cap="none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D07FD99-71C0-42ED-070D-37A7A57B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11" y="1736157"/>
            <a:ext cx="5291328" cy="2926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50800" stA="30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Introducing PANN: Next-Generation of AI for PE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Concept of PANN: </a:t>
            </a:r>
            <a:r>
              <a:rPr lang="en-US" altLang="zh-CN" b="1" dirty="0">
                <a:solidFill>
                  <a:srgbClr val="C00000"/>
                </a:solidFill>
              </a:rPr>
              <a:t>Physics-in-Architecture</a:t>
            </a:r>
            <a:r>
              <a:rPr lang="en-US" altLang="zh-CN" b="1" dirty="0"/>
              <a:t> </a:t>
            </a:r>
            <a:r>
              <a:rPr lang="en-US" altLang="zh-CN" dirty="0"/>
              <a:t>Neural Network (PANN)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30DD2212-858D-6780-76B6-49E7B97662FE}"/>
              </a:ext>
            </a:extLst>
          </p:cNvPr>
          <p:cNvSpPr txBox="1"/>
          <p:nvPr/>
        </p:nvSpPr>
        <p:spPr>
          <a:xfrm>
            <a:off x="599977" y="5361540"/>
            <a:ext cx="10016194" cy="1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X. Li et al., "Temporal Modeling for Power Converters With Physics-in-Architecture Recurrent Neural Network," in </a:t>
            </a:r>
            <a:r>
              <a:rPr kumimoji="0" lang="en-US" altLang="zh-CN" sz="1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Industrial Electronics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71, 	no. 11, pp. 14111-14123, Nov. 2024.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[2] X. Li, F. Lin, X. Zhang, H. Ma and F.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Blaabjerg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"Data-Light Physics-Informed Modeling for the Modulation Optimization of a Dual-Active-Bridge Converter," in 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	Transactions on Power Electronics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39, no. 7, pp. 8770-8785, July 2024.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[3] F. Lin, X. Li, X. Zhang and H. Ma, "STAR: One-Stop Optimization for Dual-Active-Bridge Converter With Robustness to Operational Diversity," in </a:t>
            </a:r>
            <a:r>
              <a:rPr kumimoji="0" lang="en-US" altLang="zh-CN" sz="1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Journal of 	Emerging and Selected Topics in Power Electronics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12, no. 3, pp. 2758-2773, June 2024.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[4] X. Li et al., "A Generic Modeling Approach for Dual-Active-Bridge Converter Family via Topology Transferrable Networks," in 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Industrial 	Electronics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10.1109/TIE.2024.3406858.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[5] F. Lin et al., "PE-GPT: A New Paradigm for Power Electronics Design," in </a:t>
            </a:r>
            <a:r>
              <a:rPr kumimoji="0" lang="en-US" altLang="zh-CN" sz="1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Industrial Electronics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0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doi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10.1109/TIE.2024.3454408.</a:t>
            </a: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2F2258FE-83E0-52CB-1069-23E97105BEF5}"/>
              </a:ext>
            </a:extLst>
          </p:cNvPr>
          <p:cNvSpPr txBox="1"/>
          <p:nvPr/>
        </p:nvSpPr>
        <p:spPr>
          <a:xfrm>
            <a:off x="8614817" y="4759976"/>
            <a:ext cx="30477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Mamba State Space Models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(Submitted on 1 Dec 2023)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099F59A-777B-4546-44A7-9F008FAAA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38" y="2965353"/>
            <a:ext cx="2843022" cy="15973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9" name="文本框 4">
            <a:extLst>
              <a:ext uri="{FF2B5EF4-FFF2-40B4-BE49-F238E27FC236}">
                <a16:creationId xmlns:a16="http://schemas.microsoft.com/office/drawing/2014/main" id="{3D9ECA8F-B745-017A-7D2C-EA8233627FB5}"/>
              </a:ext>
            </a:extLst>
          </p:cNvPr>
          <p:cNvSpPr txBox="1"/>
          <p:nvPr/>
        </p:nvSpPr>
        <p:spPr>
          <a:xfrm>
            <a:off x="605566" y="4759976"/>
            <a:ext cx="50030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Physics-in-Architecture Neural Network (PANN)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(Submitted on 21 Jun 2023)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AFB2D09C-645E-D9B1-EEC5-5CA7E7BC3B6F}"/>
              </a:ext>
            </a:extLst>
          </p:cNvPr>
          <p:cNvSpPr txBox="1"/>
          <p:nvPr/>
        </p:nvSpPr>
        <p:spPr>
          <a:xfrm>
            <a:off x="8233474" y="2185552"/>
            <a:ext cx="3819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 roads lead to destination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but </a:t>
            </a:r>
            <a:r>
              <a:rPr kumimoji="0" lang="en-US" altLang="zh-CN" sz="2000" b="1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is a Shortcut for PE</a:t>
            </a:r>
            <a:endParaRPr kumimoji="0" lang="zh-CN" altLang="en-US" sz="20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连接符 11">
            <a:extLst>
              <a:ext uri="{FF2B5EF4-FFF2-40B4-BE49-F238E27FC236}">
                <a16:creationId xmlns:a16="http://schemas.microsoft.com/office/drawing/2014/main" id="{6C92DFB2-682F-E572-3080-0754B2AB34FC}"/>
              </a:ext>
            </a:extLst>
          </p:cNvPr>
          <p:cNvCxnSpPr>
            <a:cxnSpLocks/>
          </p:cNvCxnSpPr>
          <p:nvPr/>
        </p:nvCxnSpPr>
        <p:spPr>
          <a:xfrm>
            <a:off x="5355771" y="3163346"/>
            <a:ext cx="62665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1">
            <a:extLst>
              <a:ext uri="{FF2B5EF4-FFF2-40B4-BE49-F238E27FC236}">
                <a16:creationId xmlns:a16="http://schemas.microsoft.com/office/drawing/2014/main" id="{8E9BEC30-0A2F-CB79-4BFF-B4052E9F0104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8384388" y="4187902"/>
            <a:ext cx="729132" cy="0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8FC9F07-46B3-AB2A-1C16-25027FA08024}"/>
              </a:ext>
            </a:extLst>
          </p:cNvPr>
          <p:cNvSpPr txBox="1"/>
          <p:nvPr/>
        </p:nvSpPr>
        <p:spPr>
          <a:xfrm>
            <a:off x="5982425" y="2828870"/>
            <a:ext cx="1988962" cy="830997"/>
          </a:xfrm>
          <a:prstGeom prst="rect">
            <a:avLst/>
          </a:prstGeom>
          <a:solidFill>
            <a:srgbClr val="FEF1E8"/>
          </a:solidFill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PE physics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PDEs, 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denotes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parameters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9" name="Picture 58" descr="A black and white image of a river&#10;&#10;Description automatically generated">
            <a:extLst>
              <a:ext uri="{FF2B5EF4-FFF2-40B4-BE49-F238E27FC236}">
                <a16:creationId xmlns:a16="http://schemas.microsoft.com/office/drawing/2014/main" id="{F883A019-5493-F0F7-A6E3-9CCA40669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6" b="26083"/>
          <a:stretch/>
        </p:blipFill>
        <p:spPr>
          <a:xfrm>
            <a:off x="9661172" y="1358589"/>
            <a:ext cx="954999" cy="814185"/>
          </a:xfrm>
          <a:prstGeom prst="rect">
            <a:avLst/>
          </a:prstGeom>
        </p:spPr>
      </p:pic>
      <p:pic>
        <p:nvPicPr>
          <p:cNvPr id="79" name="Picture 2" descr="Risk management - Free business and finance icons">
            <a:extLst>
              <a:ext uri="{FF2B5EF4-FFF2-40B4-BE49-F238E27FC236}">
                <a16:creationId xmlns:a16="http://schemas.microsoft.com/office/drawing/2014/main" id="{87E49575-E309-D877-C989-E0D67F8A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" y="-1658610"/>
            <a:ext cx="502920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E4DDDE5-83E9-2C8A-0446-182C9A20DB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C36E0-16EA-36FA-7904-D790FA6C6CEB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76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Why PANN? Explainable! Light! Flexible!</a:t>
            </a:r>
            <a:endParaRPr lang="zh-CN" altLang="en-US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184B4D5-5699-8D0C-E20A-CB5FA82EB30F}"/>
              </a:ext>
            </a:extLst>
          </p:cNvPr>
          <p:cNvSpPr/>
          <p:nvPr/>
        </p:nvSpPr>
        <p:spPr>
          <a:xfrm>
            <a:off x="3470260" y="1988303"/>
            <a:ext cx="361043" cy="2024296"/>
          </a:xfrm>
          <a:custGeom>
            <a:avLst/>
            <a:gdLst>
              <a:gd name="connsiteX0" fmla="*/ 372562 w 372561"/>
              <a:gd name="connsiteY0" fmla="*/ 0 h 2490248"/>
              <a:gd name="connsiteX1" fmla="*/ 372562 w 372561"/>
              <a:gd name="connsiteY1" fmla="*/ 2118011 h 2490248"/>
              <a:gd name="connsiteX2" fmla="*/ 0 w 372561"/>
              <a:gd name="connsiteY2" fmla="*/ 2490248 h 2490248"/>
              <a:gd name="connsiteX3" fmla="*/ 0 w 372561"/>
              <a:gd name="connsiteY3" fmla="*/ 0 h 2490248"/>
              <a:gd name="connsiteX4" fmla="*/ 372562 w 372561"/>
              <a:gd name="connsiteY4" fmla="*/ 0 h 249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61" h="2490248">
                <a:moveTo>
                  <a:pt x="372562" y="0"/>
                </a:moveTo>
                <a:lnTo>
                  <a:pt x="372562" y="2118011"/>
                </a:lnTo>
                <a:lnTo>
                  <a:pt x="0" y="2490248"/>
                </a:lnTo>
                <a:lnTo>
                  <a:pt x="0" y="0"/>
                </a:lnTo>
                <a:lnTo>
                  <a:pt x="372562" y="0"/>
                </a:lnTo>
                <a:close/>
              </a:path>
            </a:pathLst>
          </a:custGeom>
          <a:solidFill>
            <a:schemeClr val="accent5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5F8A9C-15CB-8947-E9AE-187158BE4250}"/>
              </a:ext>
            </a:extLst>
          </p:cNvPr>
          <p:cNvSpPr/>
          <p:nvPr/>
        </p:nvSpPr>
        <p:spPr>
          <a:xfrm>
            <a:off x="1037453" y="2037544"/>
            <a:ext cx="2671147" cy="3963870"/>
          </a:xfrm>
          <a:custGeom>
            <a:avLst/>
            <a:gdLst>
              <a:gd name="connsiteX0" fmla="*/ 2407022 w 2407021"/>
              <a:gd name="connsiteY0" fmla="*/ 3021783 h 4118987"/>
              <a:gd name="connsiteX1" fmla="*/ 2407022 w 2407021"/>
              <a:gd name="connsiteY1" fmla="*/ 0 h 4118987"/>
              <a:gd name="connsiteX2" fmla="*/ 0 w 2407021"/>
              <a:gd name="connsiteY2" fmla="*/ 0 h 4118987"/>
              <a:gd name="connsiteX3" fmla="*/ 0 w 2407021"/>
              <a:gd name="connsiteY3" fmla="*/ 4118988 h 4118987"/>
              <a:gd name="connsiteX4" fmla="*/ 1310143 w 2407021"/>
              <a:gd name="connsiteY4" fmla="*/ 4118988 h 4118987"/>
              <a:gd name="connsiteX5" fmla="*/ 2407022 w 2407021"/>
              <a:gd name="connsiteY5" fmla="*/ 3021783 h 41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7021" h="4118987">
                <a:moveTo>
                  <a:pt x="2407022" y="3021783"/>
                </a:moveTo>
                <a:lnTo>
                  <a:pt x="2407022" y="0"/>
                </a:lnTo>
                <a:lnTo>
                  <a:pt x="0" y="0"/>
                </a:lnTo>
                <a:lnTo>
                  <a:pt x="0" y="4118988"/>
                </a:lnTo>
                <a:lnTo>
                  <a:pt x="1310143" y="4118988"/>
                </a:lnTo>
                <a:lnTo>
                  <a:pt x="2407022" y="3021783"/>
                </a:lnTo>
                <a:close/>
              </a:path>
            </a:pathLst>
          </a:custGeom>
          <a:solidFill>
            <a:schemeClr val="bg1"/>
          </a:solidFill>
          <a:ln w="32426" cap="flat">
            <a:solidFill>
              <a:schemeClr val="bg2">
                <a:lumMod val="75000"/>
              </a:schemeClr>
            </a:solidFill>
            <a:prstDash val="solid"/>
            <a:miter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BD926E-18BC-A3E9-2326-C34780C30A47}"/>
              </a:ext>
            </a:extLst>
          </p:cNvPr>
          <p:cNvSpPr/>
          <p:nvPr/>
        </p:nvSpPr>
        <p:spPr>
          <a:xfrm>
            <a:off x="1042948" y="1765079"/>
            <a:ext cx="2961745" cy="1250783"/>
          </a:xfrm>
          <a:custGeom>
            <a:avLst/>
            <a:gdLst>
              <a:gd name="connsiteX0" fmla="*/ 3056241 w 3056241"/>
              <a:gd name="connsiteY0" fmla="*/ 0 h 1538687"/>
              <a:gd name="connsiteX1" fmla="*/ 0 w 3056241"/>
              <a:gd name="connsiteY1" fmla="*/ 0 h 1538687"/>
              <a:gd name="connsiteX2" fmla="*/ 0 w 3056241"/>
              <a:gd name="connsiteY2" fmla="*/ 1538687 h 1538687"/>
              <a:gd name="connsiteX3" fmla="*/ 1517555 w 3056241"/>
              <a:gd name="connsiteY3" fmla="*/ 1538687 h 1538687"/>
              <a:gd name="connsiteX4" fmla="*/ 2287061 w 3056241"/>
              <a:gd name="connsiteY4" fmla="*/ 769506 h 1538687"/>
              <a:gd name="connsiteX5" fmla="*/ 3056241 w 3056241"/>
              <a:gd name="connsiteY5" fmla="*/ 769506 h 1538687"/>
              <a:gd name="connsiteX6" fmla="*/ 3056241 w 3056241"/>
              <a:gd name="connsiteY6" fmla="*/ 0 h 15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241" h="1538687">
                <a:moveTo>
                  <a:pt x="3056241" y="0"/>
                </a:moveTo>
                <a:lnTo>
                  <a:pt x="0" y="0"/>
                </a:lnTo>
                <a:lnTo>
                  <a:pt x="0" y="1538687"/>
                </a:lnTo>
                <a:lnTo>
                  <a:pt x="1517555" y="1538687"/>
                </a:lnTo>
                <a:lnTo>
                  <a:pt x="2287061" y="769506"/>
                </a:lnTo>
                <a:lnTo>
                  <a:pt x="3056241" y="769506"/>
                </a:lnTo>
                <a:lnTo>
                  <a:pt x="3056241" y="0"/>
                </a:lnTo>
                <a:close/>
              </a:path>
            </a:pathLst>
          </a:custGeom>
          <a:solidFill>
            <a:schemeClr val="accent5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65887C-4817-26DB-C174-B05D818BF99E}"/>
              </a:ext>
            </a:extLst>
          </p:cNvPr>
          <p:cNvSpPr/>
          <p:nvPr/>
        </p:nvSpPr>
        <p:spPr>
          <a:xfrm>
            <a:off x="7180863" y="1988303"/>
            <a:ext cx="361043" cy="2024296"/>
          </a:xfrm>
          <a:custGeom>
            <a:avLst/>
            <a:gdLst>
              <a:gd name="connsiteX0" fmla="*/ 372562 w 372561"/>
              <a:gd name="connsiteY0" fmla="*/ 0 h 2490248"/>
              <a:gd name="connsiteX1" fmla="*/ 372562 w 372561"/>
              <a:gd name="connsiteY1" fmla="*/ 2118011 h 2490248"/>
              <a:gd name="connsiteX2" fmla="*/ 0 w 372561"/>
              <a:gd name="connsiteY2" fmla="*/ 2490248 h 2490248"/>
              <a:gd name="connsiteX3" fmla="*/ 0 w 372561"/>
              <a:gd name="connsiteY3" fmla="*/ 0 h 2490248"/>
              <a:gd name="connsiteX4" fmla="*/ 372562 w 372561"/>
              <a:gd name="connsiteY4" fmla="*/ 0 h 249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61" h="2490248">
                <a:moveTo>
                  <a:pt x="372562" y="0"/>
                </a:moveTo>
                <a:lnTo>
                  <a:pt x="372562" y="2118011"/>
                </a:lnTo>
                <a:lnTo>
                  <a:pt x="0" y="2490248"/>
                </a:lnTo>
                <a:lnTo>
                  <a:pt x="0" y="0"/>
                </a:lnTo>
                <a:lnTo>
                  <a:pt x="372562" y="0"/>
                </a:lnTo>
                <a:close/>
              </a:path>
            </a:pathLst>
          </a:custGeom>
          <a:solidFill>
            <a:schemeClr val="accent4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2D0F6C-89CF-640A-6A71-5D3A3B7A5D99}"/>
              </a:ext>
            </a:extLst>
          </p:cNvPr>
          <p:cNvSpPr/>
          <p:nvPr/>
        </p:nvSpPr>
        <p:spPr>
          <a:xfrm>
            <a:off x="4755264" y="2037544"/>
            <a:ext cx="2662042" cy="3963870"/>
          </a:xfrm>
          <a:custGeom>
            <a:avLst/>
            <a:gdLst>
              <a:gd name="connsiteX0" fmla="*/ 2407022 w 2407021"/>
              <a:gd name="connsiteY0" fmla="*/ 3021783 h 4118987"/>
              <a:gd name="connsiteX1" fmla="*/ 2407022 w 2407021"/>
              <a:gd name="connsiteY1" fmla="*/ 0 h 4118987"/>
              <a:gd name="connsiteX2" fmla="*/ 0 w 2407021"/>
              <a:gd name="connsiteY2" fmla="*/ 0 h 4118987"/>
              <a:gd name="connsiteX3" fmla="*/ 0 w 2407021"/>
              <a:gd name="connsiteY3" fmla="*/ 4118988 h 4118987"/>
              <a:gd name="connsiteX4" fmla="*/ 1310143 w 2407021"/>
              <a:gd name="connsiteY4" fmla="*/ 4118988 h 4118987"/>
              <a:gd name="connsiteX5" fmla="*/ 2407022 w 2407021"/>
              <a:gd name="connsiteY5" fmla="*/ 3021783 h 41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7021" h="4118987">
                <a:moveTo>
                  <a:pt x="2407022" y="3021783"/>
                </a:moveTo>
                <a:lnTo>
                  <a:pt x="2407022" y="0"/>
                </a:lnTo>
                <a:lnTo>
                  <a:pt x="0" y="0"/>
                </a:lnTo>
                <a:lnTo>
                  <a:pt x="0" y="4118988"/>
                </a:lnTo>
                <a:lnTo>
                  <a:pt x="1310143" y="4118988"/>
                </a:lnTo>
                <a:lnTo>
                  <a:pt x="2407022" y="3021783"/>
                </a:lnTo>
                <a:close/>
              </a:path>
            </a:pathLst>
          </a:custGeom>
          <a:solidFill>
            <a:schemeClr val="bg1"/>
          </a:solidFill>
          <a:ln w="32426" cap="flat">
            <a:solidFill>
              <a:schemeClr val="bg2">
                <a:lumMod val="75000"/>
              </a:schemeClr>
            </a:solidFill>
            <a:prstDash val="solid"/>
            <a:miter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7B1050A-BDEC-F9B3-87A5-5253BA65C42B}"/>
              </a:ext>
            </a:extLst>
          </p:cNvPr>
          <p:cNvSpPr/>
          <p:nvPr/>
        </p:nvSpPr>
        <p:spPr>
          <a:xfrm>
            <a:off x="4753551" y="1765079"/>
            <a:ext cx="2961745" cy="1250783"/>
          </a:xfrm>
          <a:custGeom>
            <a:avLst/>
            <a:gdLst>
              <a:gd name="connsiteX0" fmla="*/ 3056241 w 3056241"/>
              <a:gd name="connsiteY0" fmla="*/ 0 h 1538687"/>
              <a:gd name="connsiteX1" fmla="*/ 0 w 3056241"/>
              <a:gd name="connsiteY1" fmla="*/ 0 h 1538687"/>
              <a:gd name="connsiteX2" fmla="*/ 0 w 3056241"/>
              <a:gd name="connsiteY2" fmla="*/ 1538687 h 1538687"/>
              <a:gd name="connsiteX3" fmla="*/ 1517555 w 3056241"/>
              <a:gd name="connsiteY3" fmla="*/ 1538687 h 1538687"/>
              <a:gd name="connsiteX4" fmla="*/ 2287061 w 3056241"/>
              <a:gd name="connsiteY4" fmla="*/ 769506 h 1538687"/>
              <a:gd name="connsiteX5" fmla="*/ 3056241 w 3056241"/>
              <a:gd name="connsiteY5" fmla="*/ 769506 h 1538687"/>
              <a:gd name="connsiteX6" fmla="*/ 3056241 w 3056241"/>
              <a:gd name="connsiteY6" fmla="*/ 0 h 15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241" h="1538687">
                <a:moveTo>
                  <a:pt x="3056241" y="0"/>
                </a:moveTo>
                <a:lnTo>
                  <a:pt x="0" y="0"/>
                </a:lnTo>
                <a:lnTo>
                  <a:pt x="0" y="1538687"/>
                </a:lnTo>
                <a:lnTo>
                  <a:pt x="1517555" y="1538687"/>
                </a:lnTo>
                <a:lnTo>
                  <a:pt x="2287061" y="769506"/>
                </a:lnTo>
                <a:lnTo>
                  <a:pt x="3056241" y="769506"/>
                </a:lnTo>
                <a:lnTo>
                  <a:pt x="3056241" y="0"/>
                </a:lnTo>
                <a:close/>
              </a:path>
            </a:pathLst>
          </a:custGeom>
          <a:solidFill>
            <a:schemeClr val="accent4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386204-1879-0762-E074-EB7DE094CC83}"/>
              </a:ext>
            </a:extLst>
          </p:cNvPr>
          <p:cNvSpPr/>
          <p:nvPr/>
        </p:nvSpPr>
        <p:spPr>
          <a:xfrm>
            <a:off x="10906706" y="1988303"/>
            <a:ext cx="361043" cy="2024296"/>
          </a:xfrm>
          <a:custGeom>
            <a:avLst/>
            <a:gdLst>
              <a:gd name="connsiteX0" fmla="*/ 372562 w 372561"/>
              <a:gd name="connsiteY0" fmla="*/ 0 h 2490248"/>
              <a:gd name="connsiteX1" fmla="*/ 372562 w 372561"/>
              <a:gd name="connsiteY1" fmla="*/ 2118011 h 2490248"/>
              <a:gd name="connsiteX2" fmla="*/ 0 w 372561"/>
              <a:gd name="connsiteY2" fmla="*/ 2490248 h 2490248"/>
              <a:gd name="connsiteX3" fmla="*/ 0 w 372561"/>
              <a:gd name="connsiteY3" fmla="*/ 0 h 2490248"/>
              <a:gd name="connsiteX4" fmla="*/ 372562 w 372561"/>
              <a:gd name="connsiteY4" fmla="*/ 0 h 249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61" h="2490248">
                <a:moveTo>
                  <a:pt x="372562" y="0"/>
                </a:moveTo>
                <a:lnTo>
                  <a:pt x="372562" y="2118011"/>
                </a:lnTo>
                <a:lnTo>
                  <a:pt x="0" y="2490248"/>
                </a:lnTo>
                <a:lnTo>
                  <a:pt x="0" y="0"/>
                </a:lnTo>
                <a:lnTo>
                  <a:pt x="372562" y="0"/>
                </a:lnTo>
                <a:close/>
              </a:path>
            </a:pathLst>
          </a:custGeom>
          <a:solidFill>
            <a:schemeClr val="accent2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D68432C-7C9F-8EBA-8E41-E003990A782A}"/>
              </a:ext>
            </a:extLst>
          </p:cNvPr>
          <p:cNvSpPr/>
          <p:nvPr/>
        </p:nvSpPr>
        <p:spPr>
          <a:xfrm>
            <a:off x="8434619" y="2037544"/>
            <a:ext cx="2720765" cy="3963870"/>
          </a:xfrm>
          <a:custGeom>
            <a:avLst/>
            <a:gdLst>
              <a:gd name="connsiteX0" fmla="*/ 2407022 w 2407021"/>
              <a:gd name="connsiteY0" fmla="*/ 3021783 h 4118987"/>
              <a:gd name="connsiteX1" fmla="*/ 2407022 w 2407021"/>
              <a:gd name="connsiteY1" fmla="*/ 0 h 4118987"/>
              <a:gd name="connsiteX2" fmla="*/ 0 w 2407021"/>
              <a:gd name="connsiteY2" fmla="*/ 0 h 4118987"/>
              <a:gd name="connsiteX3" fmla="*/ 0 w 2407021"/>
              <a:gd name="connsiteY3" fmla="*/ 4118988 h 4118987"/>
              <a:gd name="connsiteX4" fmla="*/ 1310143 w 2407021"/>
              <a:gd name="connsiteY4" fmla="*/ 4118988 h 4118987"/>
              <a:gd name="connsiteX5" fmla="*/ 2407022 w 2407021"/>
              <a:gd name="connsiteY5" fmla="*/ 3021783 h 41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7021" h="4118987">
                <a:moveTo>
                  <a:pt x="2407022" y="3021783"/>
                </a:moveTo>
                <a:lnTo>
                  <a:pt x="2407022" y="0"/>
                </a:lnTo>
                <a:lnTo>
                  <a:pt x="0" y="0"/>
                </a:lnTo>
                <a:lnTo>
                  <a:pt x="0" y="4118988"/>
                </a:lnTo>
                <a:lnTo>
                  <a:pt x="1310143" y="4118988"/>
                </a:lnTo>
                <a:lnTo>
                  <a:pt x="2407022" y="3021783"/>
                </a:lnTo>
                <a:close/>
              </a:path>
            </a:pathLst>
          </a:custGeom>
          <a:solidFill>
            <a:schemeClr val="bg1"/>
          </a:solidFill>
          <a:ln w="32426" cap="flat">
            <a:solidFill>
              <a:schemeClr val="bg2">
                <a:lumMod val="75000"/>
              </a:schemeClr>
            </a:solidFill>
            <a:prstDash val="solid"/>
            <a:miter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0D04C3-8074-8E50-927C-F496F8883DC3}"/>
              </a:ext>
            </a:extLst>
          </p:cNvPr>
          <p:cNvSpPr/>
          <p:nvPr/>
        </p:nvSpPr>
        <p:spPr>
          <a:xfrm>
            <a:off x="8439126" y="1765079"/>
            <a:ext cx="2961745" cy="1250783"/>
          </a:xfrm>
          <a:custGeom>
            <a:avLst/>
            <a:gdLst>
              <a:gd name="connsiteX0" fmla="*/ 3056241 w 3056241"/>
              <a:gd name="connsiteY0" fmla="*/ 0 h 1538687"/>
              <a:gd name="connsiteX1" fmla="*/ 0 w 3056241"/>
              <a:gd name="connsiteY1" fmla="*/ 0 h 1538687"/>
              <a:gd name="connsiteX2" fmla="*/ 0 w 3056241"/>
              <a:gd name="connsiteY2" fmla="*/ 1538687 h 1538687"/>
              <a:gd name="connsiteX3" fmla="*/ 1517555 w 3056241"/>
              <a:gd name="connsiteY3" fmla="*/ 1538687 h 1538687"/>
              <a:gd name="connsiteX4" fmla="*/ 2287061 w 3056241"/>
              <a:gd name="connsiteY4" fmla="*/ 769506 h 1538687"/>
              <a:gd name="connsiteX5" fmla="*/ 3056241 w 3056241"/>
              <a:gd name="connsiteY5" fmla="*/ 769506 h 1538687"/>
              <a:gd name="connsiteX6" fmla="*/ 3056241 w 3056241"/>
              <a:gd name="connsiteY6" fmla="*/ 0 h 15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241" h="1538687">
                <a:moveTo>
                  <a:pt x="3056241" y="0"/>
                </a:moveTo>
                <a:lnTo>
                  <a:pt x="0" y="0"/>
                </a:lnTo>
                <a:lnTo>
                  <a:pt x="0" y="1538687"/>
                </a:lnTo>
                <a:lnTo>
                  <a:pt x="1517555" y="1538687"/>
                </a:lnTo>
                <a:lnTo>
                  <a:pt x="2287061" y="769506"/>
                </a:lnTo>
                <a:lnTo>
                  <a:pt x="3056241" y="769506"/>
                </a:lnTo>
                <a:lnTo>
                  <a:pt x="3056241" y="0"/>
                </a:lnTo>
                <a:close/>
              </a:path>
            </a:pathLst>
          </a:custGeom>
          <a:solidFill>
            <a:schemeClr val="accent2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0127C-D6DD-7B96-82C6-7292AC4F8DA3}"/>
              </a:ext>
            </a:extLst>
          </p:cNvPr>
          <p:cNvSpPr txBox="1"/>
          <p:nvPr/>
        </p:nvSpPr>
        <p:spPr>
          <a:xfrm>
            <a:off x="993829" y="3317396"/>
            <a:ext cx="2764423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Explainable</a:t>
            </a:r>
            <a:endParaRPr lang="en-US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Physics-crafted architecture </a:t>
            </a:r>
            <a:r>
              <a:rPr lang="en-US" sz="15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discretized state-space circuit equations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electronics explainable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 behaviors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Commutation loops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45CC3-12C5-538A-1B52-187EC52C3DFB}"/>
              </a:ext>
            </a:extLst>
          </p:cNvPr>
          <p:cNvSpPr txBox="1"/>
          <p:nvPr/>
        </p:nvSpPr>
        <p:spPr>
          <a:xfrm>
            <a:off x="4755261" y="3317396"/>
            <a:ext cx="2689847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Light</a:t>
            </a:r>
            <a:endParaRPr lang="en-US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Data-light</a:t>
            </a:r>
          </a:p>
          <a:p>
            <a:pPr marL="374904" lvl="1" indent="-19202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data by 3 orders of magnitudes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Countable in one hand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Lightweight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4904" marR="0" lvl="1" indent="-19202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Deployable on edge</a:t>
            </a:r>
          </a:p>
          <a:p>
            <a:pPr marL="374904" marR="0" lvl="1" indent="-192024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 to kB level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B67AF-FA49-4115-5B74-71B4EDF5735E}"/>
              </a:ext>
            </a:extLst>
          </p:cNvPr>
          <p:cNvSpPr txBox="1"/>
          <p:nvPr/>
        </p:nvSpPr>
        <p:spPr>
          <a:xfrm>
            <a:off x="8407773" y="3317396"/>
            <a:ext cx="275168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Flexible</a:t>
            </a:r>
            <a:endParaRPr lang="en-US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Training-free to out-of-domain scenarios</a:t>
            </a:r>
          </a:p>
          <a:p>
            <a:pPr marL="374904" lvl="1" indent="-19202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conditions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Modulation strategies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parameters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Topological variants</a:t>
            </a: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19E94D3E-5AFF-FDC6-CBF8-AE3A33D17AAD}"/>
              </a:ext>
            </a:extLst>
          </p:cNvPr>
          <p:cNvSpPr txBox="1"/>
          <p:nvPr/>
        </p:nvSpPr>
        <p:spPr>
          <a:xfrm>
            <a:off x="2516941" y="6250060"/>
            <a:ext cx="726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is Suitable for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Electronics Applications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9501473-603C-0A5C-55B0-1A8B05134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44306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Advantages of PANN: </a:t>
            </a:r>
            <a:r>
              <a:rPr lang="en-US" altLang="zh-CN" b="1" dirty="0">
                <a:solidFill>
                  <a:srgbClr val="C00000"/>
                </a:solidFill>
              </a:rPr>
              <a:t>Explainable, Light, and Flexible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57" name="Picture 56" descr="A black and white symbol with circles and dots&#10;&#10;Description automatically generated">
            <a:extLst>
              <a:ext uri="{FF2B5EF4-FFF2-40B4-BE49-F238E27FC236}">
                <a16:creationId xmlns:a16="http://schemas.microsoft.com/office/drawing/2014/main" id="{22E80861-58DF-F92E-1810-62A9918106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1" y="1691621"/>
            <a:ext cx="1594543" cy="1474188"/>
          </a:xfrm>
          <a:prstGeom prst="rect">
            <a:avLst/>
          </a:prstGeom>
        </p:spPr>
      </p:pic>
      <p:pic>
        <p:nvPicPr>
          <p:cNvPr id="58" name="Picture 57" descr="A logo with a feather in a circle&#10;&#10;Description automatically generated">
            <a:extLst>
              <a:ext uri="{FF2B5EF4-FFF2-40B4-BE49-F238E27FC236}">
                <a16:creationId xmlns:a16="http://schemas.microsoft.com/office/drawing/2014/main" id="{9E59942F-F650-DECF-9194-E22EFD880C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20691" r="31281" b="7274"/>
          <a:stretch/>
        </p:blipFill>
        <p:spPr>
          <a:xfrm rot="16200000">
            <a:off x="5044128" y="2022048"/>
            <a:ext cx="741774" cy="813336"/>
          </a:xfrm>
          <a:prstGeom prst="rect">
            <a:avLst/>
          </a:prstGeom>
        </p:spPr>
      </p:pic>
      <p:pic>
        <p:nvPicPr>
          <p:cNvPr id="60" name="Picture 59" descr="A blue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5CF8EC08-278D-07F6-CBBB-F766CBE7C0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933" y="1897213"/>
            <a:ext cx="986513" cy="986513"/>
          </a:xfrm>
          <a:prstGeom prst="rect">
            <a:avLst/>
          </a:prstGeom>
        </p:spPr>
      </p:pic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A656B8C-297E-C9F7-F700-95A35E9C6B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A0EA3C-E46B-5148-4F01-925B86D2CB9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009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A695743-C8BA-EC2D-6180-31F0EA659F5A}"/>
              </a:ext>
            </a:extLst>
          </p:cNvPr>
          <p:cNvSpPr txBox="1">
            <a:spLocks/>
          </p:cNvSpPr>
          <p:nvPr/>
        </p:nvSpPr>
        <p:spPr>
          <a:xfrm>
            <a:off x="335302" y="1505742"/>
            <a:ext cx="11528748" cy="1762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Network Architecture and Principles of PANN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is a form of </a:t>
            </a:r>
            <a:r>
              <a:rPr lang="en-US" altLang="zh-CN" b="1" dirty="0">
                <a:solidFill>
                  <a:srgbClr val="C00000"/>
                </a:solidFill>
              </a:rPr>
              <a:t>Neural</a:t>
            </a:r>
            <a:r>
              <a:rPr lang="en-US" altLang="zh-CN" dirty="0"/>
              <a:t> Partial Differential Equations (</a:t>
            </a:r>
            <a:r>
              <a:rPr lang="en-US" altLang="zh-CN" b="1" i="1" dirty="0" err="1">
                <a:solidFill>
                  <a:srgbClr val="C00000"/>
                </a:solidFill>
              </a:rPr>
              <a:t>NeuralPDE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24</a:t>
            </a:fld>
            <a:endParaRPr lang="zh-CN" alt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2768E30-7DE1-4B43-38E1-293C23786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774561"/>
              </p:ext>
            </p:extLst>
          </p:nvPr>
        </p:nvGraphicFramePr>
        <p:xfrm>
          <a:off x="599352" y="2265886"/>
          <a:ext cx="40005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00320" imgH="901440" progId="Equation.DSMT4">
                  <p:embed/>
                </p:oleObj>
              </mc:Choice>
              <mc:Fallback>
                <p:oleObj name="Equation" r:id="rId2" imgW="4000320" imgH="901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9352" y="2265886"/>
                        <a:ext cx="40005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572F199-15DF-B905-6B65-5C87F39BD2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534994"/>
              </p:ext>
            </p:extLst>
          </p:nvPr>
        </p:nvGraphicFramePr>
        <p:xfrm>
          <a:off x="5879115" y="2276475"/>
          <a:ext cx="5676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676840" imgH="927000" progId="Equation.DSMT4">
                  <p:embed/>
                </p:oleObj>
              </mc:Choice>
              <mc:Fallback>
                <p:oleObj name="Equation" r:id="rId4" imgW="567684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79115" y="2276475"/>
                        <a:ext cx="5676900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7F8A542-ADD6-10AB-4BEC-034D83886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150803"/>
              </p:ext>
            </p:extLst>
          </p:nvPr>
        </p:nvGraphicFramePr>
        <p:xfrm>
          <a:off x="6787327" y="1677126"/>
          <a:ext cx="486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863960" imgH="444240" progId="Equation.DSMT4">
                  <p:embed/>
                </p:oleObj>
              </mc:Choice>
              <mc:Fallback>
                <p:oleObj name="Equation" r:id="rId6" imgW="48639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87327" y="1677126"/>
                        <a:ext cx="4864100" cy="4445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B0610FB-8E5A-DB67-16E8-F47F1ECB6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8351" y="3441935"/>
            <a:ext cx="7475220" cy="3188970"/>
          </a:xfrm>
          <a:prstGeom prst="rect">
            <a:avLst/>
          </a:prstGeom>
        </p:spPr>
      </p:pic>
      <p:sp>
        <p:nvSpPr>
          <p:cNvPr id="18" name="文本框 4">
            <a:extLst>
              <a:ext uri="{FF2B5EF4-FFF2-40B4-BE49-F238E27FC236}">
                <a16:creationId xmlns:a16="http://schemas.microsoft.com/office/drawing/2014/main" id="{29D3F2AF-EE45-CC7A-5E44-6D2414FD8840}"/>
              </a:ext>
            </a:extLst>
          </p:cNvPr>
          <p:cNvSpPr txBox="1"/>
          <p:nvPr/>
        </p:nvSpPr>
        <p:spPr>
          <a:xfrm>
            <a:off x="2719878" y="6109139"/>
            <a:ext cx="260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Trainable neural parameters, data-driven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6C63229E-6FDA-F80C-B980-345E22490D85}"/>
              </a:ext>
            </a:extLst>
          </p:cNvPr>
          <p:cNvSpPr txBox="1"/>
          <p:nvPr/>
        </p:nvSpPr>
        <p:spPr>
          <a:xfrm>
            <a:off x="2069570" y="1630826"/>
            <a:ext cx="274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Generic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state-space equations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power converters</a:t>
            </a: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0BE60DBA-1883-6803-9726-A8338F1880C0}"/>
              </a:ext>
            </a:extLst>
          </p:cNvPr>
          <p:cNvSpPr txBox="1"/>
          <p:nvPr/>
        </p:nvSpPr>
        <p:spPr>
          <a:xfrm>
            <a:off x="599441" y="1729668"/>
            <a:ext cx="142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</a:t>
            </a: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652C482D-BB7F-1693-FC8C-9F7DA4656C76}"/>
              </a:ext>
            </a:extLst>
          </p:cNvPr>
          <p:cNvSpPr txBox="1"/>
          <p:nvPr/>
        </p:nvSpPr>
        <p:spPr>
          <a:xfrm>
            <a:off x="5646241" y="1718547"/>
            <a:ext cx="123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Discrete</a:t>
            </a:r>
          </a:p>
        </p:txBody>
      </p:sp>
      <p:cxnSp>
        <p:nvCxnSpPr>
          <p:cNvPr id="22" name="直接连接符 11">
            <a:extLst>
              <a:ext uri="{FF2B5EF4-FFF2-40B4-BE49-F238E27FC236}">
                <a16:creationId xmlns:a16="http://schemas.microsoft.com/office/drawing/2014/main" id="{D9DF9A85-BCC2-0DB5-5A82-7DA3CB1F4831}"/>
              </a:ext>
            </a:extLst>
          </p:cNvPr>
          <p:cNvCxnSpPr>
            <a:cxnSpLocks/>
          </p:cNvCxnSpPr>
          <p:nvPr/>
        </p:nvCxnSpPr>
        <p:spPr>
          <a:xfrm>
            <a:off x="5325034" y="6468659"/>
            <a:ext cx="588719" cy="0"/>
          </a:xfrm>
          <a:prstGeom prst="line">
            <a:avLst/>
          </a:prstGeom>
          <a:ln w="57150">
            <a:solidFill>
              <a:srgbClr val="0099FF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1">
            <a:extLst>
              <a:ext uri="{FF2B5EF4-FFF2-40B4-BE49-F238E27FC236}">
                <a16:creationId xmlns:a16="http://schemas.microsoft.com/office/drawing/2014/main" id="{D27E7133-7E80-DA44-0F32-8A41FFD10185}"/>
              </a:ext>
            </a:extLst>
          </p:cNvPr>
          <p:cNvCxnSpPr>
            <a:cxnSpLocks/>
          </p:cNvCxnSpPr>
          <p:nvPr/>
        </p:nvCxnSpPr>
        <p:spPr>
          <a:xfrm rot="10800000">
            <a:off x="7554874" y="6466496"/>
            <a:ext cx="588719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4">
            <a:extLst>
              <a:ext uri="{FF2B5EF4-FFF2-40B4-BE49-F238E27FC236}">
                <a16:creationId xmlns:a16="http://schemas.microsoft.com/office/drawing/2014/main" id="{F3A8D202-8266-549B-7DBA-A9F20EBB66E0}"/>
              </a:ext>
            </a:extLst>
          </p:cNvPr>
          <p:cNvSpPr txBox="1"/>
          <p:nvPr/>
        </p:nvSpPr>
        <p:spPr>
          <a:xfrm>
            <a:off x="8199940" y="6130405"/>
            <a:ext cx="260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Physically explainable, direct assignment</a:t>
            </a:r>
          </a:p>
        </p:txBody>
      </p:sp>
      <p:cxnSp>
        <p:nvCxnSpPr>
          <p:cNvPr id="28" name="直接连接符 11">
            <a:extLst>
              <a:ext uri="{FF2B5EF4-FFF2-40B4-BE49-F238E27FC236}">
                <a16:creationId xmlns:a16="http://schemas.microsoft.com/office/drawing/2014/main" id="{41A83753-F2AC-FCEB-C48B-A60E55E4C227}"/>
              </a:ext>
            </a:extLst>
          </p:cNvPr>
          <p:cNvCxnSpPr>
            <a:cxnSpLocks/>
          </p:cNvCxnSpPr>
          <p:nvPr/>
        </p:nvCxnSpPr>
        <p:spPr>
          <a:xfrm flipH="1">
            <a:off x="4814022" y="2716041"/>
            <a:ext cx="913931" cy="0"/>
          </a:xfrm>
          <a:prstGeom prst="line">
            <a:avLst/>
          </a:prstGeom>
          <a:ln w="5715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51D5AE72-4B64-5F6B-5C41-E2D20EB9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11" y="4284012"/>
            <a:ext cx="3120390" cy="1474470"/>
          </a:xfrm>
          <a:prstGeom prst="rect">
            <a:avLst/>
          </a:prstGeom>
        </p:spPr>
      </p:pic>
      <p:cxnSp>
        <p:nvCxnSpPr>
          <p:cNvPr id="34" name="直接连接符 11">
            <a:extLst>
              <a:ext uri="{FF2B5EF4-FFF2-40B4-BE49-F238E27FC236}">
                <a16:creationId xmlns:a16="http://schemas.microsoft.com/office/drawing/2014/main" id="{30685F74-9973-A515-77E6-5ABABB96FE8A}"/>
              </a:ext>
            </a:extLst>
          </p:cNvPr>
          <p:cNvCxnSpPr>
            <a:cxnSpLocks/>
          </p:cNvCxnSpPr>
          <p:nvPr/>
        </p:nvCxnSpPr>
        <p:spPr>
          <a:xfrm flipH="1">
            <a:off x="3284941" y="5021247"/>
            <a:ext cx="302183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4">
            <a:extLst>
              <a:ext uri="{FF2B5EF4-FFF2-40B4-BE49-F238E27FC236}">
                <a16:creationId xmlns:a16="http://schemas.microsoft.com/office/drawing/2014/main" id="{060C695C-4812-4EFA-DBE7-B87CE3201BE7}"/>
              </a:ext>
            </a:extLst>
          </p:cNvPr>
          <p:cNvSpPr txBox="1"/>
          <p:nvPr/>
        </p:nvSpPr>
        <p:spPr>
          <a:xfrm>
            <a:off x="680024" y="3914680"/>
            <a:ext cx="20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4">
            <a:extLst>
              <a:ext uri="{FF2B5EF4-FFF2-40B4-BE49-F238E27FC236}">
                <a16:creationId xmlns:a16="http://schemas.microsoft.com/office/drawing/2014/main" id="{B2195CD9-4A0D-2F99-48C3-93563659DC15}"/>
              </a:ext>
            </a:extLst>
          </p:cNvPr>
          <p:cNvSpPr txBox="1"/>
          <p:nvPr/>
        </p:nvSpPr>
        <p:spPr>
          <a:xfrm>
            <a:off x="9649685" y="4581526"/>
            <a:ext cx="2029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Recurrent neural architecture of PANN</a:t>
            </a: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B230CC9-2DB6-766C-0AD7-7CEBCC274B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170755-7967-66BC-20C8-62549DCEB500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27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95616CDC-E7FB-0BFB-E0F2-786B42172677}"/>
              </a:ext>
            </a:extLst>
          </p:cNvPr>
          <p:cNvSpPr txBox="1">
            <a:spLocks/>
          </p:cNvSpPr>
          <p:nvPr/>
        </p:nvSpPr>
        <p:spPr>
          <a:xfrm>
            <a:off x="334894" y="1505742"/>
            <a:ext cx="4448708" cy="274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FABDE8E-495F-A495-1AD8-B80A14D2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229" y="2283554"/>
            <a:ext cx="4334632" cy="1847248"/>
          </a:xfrm>
          <a:prstGeom prst="rect">
            <a:avLst/>
          </a:prstGeom>
          <a:effectLst/>
        </p:spPr>
      </p:pic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90D78BFA-93D8-9E33-C90B-DE65F45BD5BD}"/>
              </a:ext>
            </a:extLst>
          </p:cNvPr>
          <p:cNvSpPr txBox="1">
            <a:spLocks/>
          </p:cNvSpPr>
          <p:nvPr/>
        </p:nvSpPr>
        <p:spPr>
          <a:xfrm>
            <a:off x="5617839" y="4351496"/>
            <a:ext cx="1156341" cy="650975"/>
          </a:xfrm>
          <a:prstGeom prst="rect">
            <a:avLst/>
          </a:prstGeom>
          <a:solidFill>
            <a:srgbClr val="FFBDB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Inference: Predict the Next State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49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inference </a:t>
            </a:r>
            <a:r>
              <a:rPr lang="en-US" altLang="zh-CN" b="1" dirty="0">
                <a:solidFill>
                  <a:srgbClr val="C00000"/>
                </a:solidFill>
              </a:rPr>
              <a:t>unfolded</a:t>
            </a:r>
            <a:r>
              <a:rPr lang="en-US" altLang="zh-CN" dirty="0"/>
              <a:t> over time: </a:t>
            </a:r>
            <a:r>
              <a:rPr lang="en-US" altLang="zh-CN" b="1" i="1" dirty="0">
                <a:solidFill>
                  <a:srgbClr val="C00000"/>
                </a:solidFill>
              </a:rPr>
              <a:t>predict the next state</a:t>
            </a:r>
            <a:endParaRPr lang="zh-CN" altLang="en-US" b="1" i="1" dirty="0">
              <a:solidFill>
                <a:srgbClr val="C00000"/>
              </a:solidFill>
            </a:endParaRPr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12EE39CA-C0FD-6E08-816F-B970CB744476}"/>
              </a:ext>
            </a:extLst>
          </p:cNvPr>
          <p:cNvSpPr txBox="1"/>
          <p:nvPr/>
        </p:nvSpPr>
        <p:spPr>
          <a:xfrm>
            <a:off x="4069616" y="6196429"/>
            <a:ext cx="431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Predicted state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 </a:t>
            </a:r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used to infer the following state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 </a:t>
            </a:r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连接符 11">
            <a:extLst>
              <a:ext uri="{FF2B5EF4-FFF2-40B4-BE49-F238E27FC236}">
                <a16:creationId xmlns:a16="http://schemas.microsoft.com/office/drawing/2014/main" id="{58F281BE-4884-E2E3-DED1-A7816B72698D}"/>
              </a:ext>
            </a:extLst>
          </p:cNvPr>
          <p:cNvCxnSpPr>
            <a:cxnSpLocks/>
          </p:cNvCxnSpPr>
          <p:nvPr/>
        </p:nvCxnSpPr>
        <p:spPr>
          <a:xfrm flipV="1">
            <a:off x="973040" y="1667532"/>
            <a:ext cx="3503710" cy="614658"/>
          </a:xfrm>
          <a:prstGeom prst="bentConnector3">
            <a:avLst>
              <a:gd name="adj1" fmla="val -21"/>
            </a:avLst>
          </a:prstGeom>
          <a:ln w="5715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11">
            <a:extLst>
              <a:ext uri="{FF2B5EF4-FFF2-40B4-BE49-F238E27FC236}">
                <a16:creationId xmlns:a16="http://schemas.microsoft.com/office/drawing/2014/main" id="{9E20EADA-2339-4095-0DF3-263245F92F2B}"/>
              </a:ext>
            </a:extLst>
          </p:cNvPr>
          <p:cNvCxnSpPr>
            <a:cxnSpLocks/>
          </p:cNvCxnSpPr>
          <p:nvPr/>
        </p:nvCxnSpPr>
        <p:spPr>
          <a:xfrm flipV="1">
            <a:off x="4462046" y="1640449"/>
            <a:ext cx="0" cy="55792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4">
            <a:extLst>
              <a:ext uri="{FF2B5EF4-FFF2-40B4-BE49-F238E27FC236}">
                <a16:creationId xmlns:a16="http://schemas.microsoft.com/office/drawing/2014/main" id="{C3C585FB-D005-2652-5065-11EF8F8D4C79}"/>
              </a:ext>
            </a:extLst>
          </p:cNvPr>
          <p:cNvSpPr txBox="1"/>
          <p:nvPr/>
        </p:nvSpPr>
        <p:spPr>
          <a:xfrm>
            <a:off x="1603648" y="1772070"/>
            <a:ext cx="202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Used as next</a:t>
            </a:r>
          </a:p>
        </p:txBody>
      </p:sp>
      <p:cxnSp>
        <p:nvCxnSpPr>
          <p:cNvPr id="84" name="直接连接符 11">
            <a:extLst>
              <a:ext uri="{FF2B5EF4-FFF2-40B4-BE49-F238E27FC236}">
                <a16:creationId xmlns:a16="http://schemas.microsoft.com/office/drawing/2014/main" id="{E786AE5A-E748-D579-AD50-CA98C8895244}"/>
              </a:ext>
            </a:extLst>
          </p:cNvPr>
          <p:cNvCxnSpPr>
            <a:cxnSpLocks/>
            <a:endCxn id="87" idx="3"/>
          </p:cNvCxnSpPr>
          <p:nvPr/>
        </p:nvCxnSpPr>
        <p:spPr>
          <a:xfrm rot="16200000" flipV="1">
            <a:off x="4691877" y="2969084"/>
            <a:ext cx="1495848" cy="1312398"/>
          </a:xfrm>
          <a:prstGeom prst="bentConnector2">
            <a:avLst/>
          </a:prstGeom>
          <a:ln w="57150">
            <a:solidFill>
              <a:srgbClr val="FF0000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4">
            <a:extLst>
              <a:ext uri="{FF2B5EF4-FFF2-40B4-BE49-F238E27FC236}">
                <a16:creationId xmlns:a16="http://schemas.microsoft.com/office/drawing/2014/main" id="{14360694-D5AB-96BD-9567-BB791BE10ECC}"/>
              </a:ext>
            </a:extLst>
          </p:cNvPr>
          <p:cNvSpPr txBox="1"/>
          <p:nvPr/>
        </p:nvSpPr>
        <p:spPr>
          <a:xfrm>
            <a:off x="4872604" y="3094127"/>
            <a:ext cx="104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unfolded</a:t>
            </a:r>
            <a:endParaRPr kumimoji="0" lang="zh-CN" altLang="en-US" sz="20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4">
            <a:extLst>
              <a:ext uri="{FF2B5EF4-FFF2-40B4-BE49-F238E27FC236}">
                <a16:creationId xmlns:a16="http://schemas.microsoft.com/office/drawing/2014/main" id="{30C97D7E-ADE2-987E-018A-942621806CE5}"/>
              </a:ext>
            </a:extLst>
          </p:cNvPr>
          <p:cNvSpPr txBox="1"/>
          <p:nvPr/>
        </p:nvSpPr>
        <p:spPr>
          <a:xfrm>
            <a:off x="2015515" y="6211003"/>
            <a:ext cx="20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modeling, teacher forcing is infeasible</a:t>
            </a:r>
            <a:endParaRPr kumimoji="0" lang="zh-CN" altLang="en-US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0D6771AB-756A-C0ED-28AA-5F316B771E06}"/>
              </a:ext>
            </a:extLst>
          </p:cNvPr>
          <p:cNvSpPr txBox="1">
            <a:spLocks/>
          </p:cNvSpPr>
          <p:nvPr/>
        </p:nvSpPr>
        <p:spPr>
          <a:xfrm>
            <a:off x="1801220" y="3924439"/>
            <a:ext cx="871665" cy="2560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CA6C9B41-CCB0-C11E-B2FC-4F4D7D1B2349}"/>
              </a:ext>
            </a:extLst>
          </p:cNvPr>
          <p:cNvSpPr txBox="1">
            <a:spLocks/>
          </p:cNvSpPr>
          <p:nvPr/>
        </p:nvSpPr>
        <p:spPr>
          <a:xfrm>
            <a:off x="430816" y="3003154"/>
            <a:ext cx="458184" cy="392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20E0B54B-9FE5-2345-09F9-561AA71C0A99}"/>
              </a:ext>
            </a:extLst>
          </p:cNvPr>
          <p:cNvSpPr txBox="1">
            <a:spLocks/>
          </p:cNvSpPr>
          <p:nvPr/>
        </p:nvSpPr>
        <p:spPr>
          <a:xfrm>
            <a:off x="4072022" y="2344923"/>
            <a:ext cx="688840" cy="304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4" name="文本框 4">
            <a:extLst>
              <a:ext uri="{FF2B5EF4-FFF2-40B4-BE49-F238E27FC236}">
                <a16:creationId xmlns:a16="http://schemas.microsoft.com/office/drawing/2014/main" id="{848CB798-FC21-15EA-9C7C-9792231B8A7E}"/>
              </a:ext>
            </a:extLst>
          </p:cNvPr>
          <p:cNvSpPr txBox="1"/>
          <p:nvPr/>
        </p:nvSpPr>
        <p:spPr>
          <a:xfrm>
            <a:off x="3946553" y="2279681"/>
            <a:ext cx="103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02594EB2-7D32-2F72-7489-C6708A6A3553}"/>
              </a:ext>
            </a:extLst>
          </p:cNvPr>
          <p:cNvSpPr txBox="1">
            <a:spLocks/>
          </p:cNvSpPr>
          <p:nvPr/>
        </p:nvSpPr>
        <p:spPr>
          <a:xfrm>
            <a:off x="543385" y="2343068"/>
            <a:ext cx="688840" cy="304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7" name="文本框 4">
            <a:extLst>
              <a:ext uri="{FF2B5EF4-FFF2-40B4-BE49-F238E27FC236}">
                <a16:creationId xmlns:a16="http://schemas.microsoft.com/office/drawing/2014/main" id="{254AD9A2-F908-AAAB-8815-1DAD65E93F6F}"/>
              </a:ext>
            </a:extLst>
          </p:cNvPr>
          <p:cNvSpPr txBox="1"/>
          <p:nvPr/>
        </p:nvSpPr>
        <p:spPr>
          <a:xfrm>
            <a:off x="417916" y="2277826"/>
            <a:ext cx="103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0154FC95-E2A2-15D4-023E-91E4AEECE382}"/>
              </a:ext>
            </a:extLst>
          </p:cNvPr>
          <p:cNvSpPr txBox="1">
            <a:spLocks/>
          </p:cNvSpPr>
          <p:nvPr/>
        </p:nvSpPr>
        <p:spPr>
          <a:xfrm>
            <a:off x="1344377" y="2315476"/>
            <a:ext cx="2536324" cy="1517605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10" name="文本框 4">
            <a:extLst>
              <a:ext uri="{FF2B5EF4-FFF2-40B4-BE49-F238E27FC236}">
                <a16:creationId xmlns:a16="http://schemas.microsoft.com/office/drawing/2014/main" id="{C780F729-A241-B693-E5B9-567C382B24B0}"/>
              </a:ext>
            </a:extLst>
          </p:cNvPr>
          <p:cNvSpPr txBox="1"/>
          <p:nvPr/>
        </p:nvSpPr>
        <p:spPr>
          <a:xfrm>
            <a:off x="1385612" y="2600370"/>
            <a:ext cx="2430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Physics-in-Architecture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5D0E66B7-DD3A-00D3-4E25-CB61B87BC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756" y="1673778"/>
            <a:ext cx="3145536" cy="2206752"/>
          </a:xfrm>
          <a:prstGeom prst="rect">
            <a:avLst/>
          </a:prstGeom>
        </p:spPr>
      </p:pic>
      <p:cxnSp>
        <p:nvCxnSpPr>
          <p:cNvPr id="128" name="直接连接符 11">
            <a:extLst>
              <a:ext uri="{FF2B5EF4-FFF2-40B4-BE49-F238E27FC236}">
                <a16:creationId xmlns:a16="http://schemas.microsoft.com/office/drawing/2014/main" id="{94861D42-374E-1AD7-2484-1C62C5C85C7F}"/>
              </a:ext>
            </a:extLst>
          </p:cNvPr>
          <p:cNvCxnSpPr>
            <a:cxnSpLocks/>
            <a:endCxn id="127" idx="1"/>
          </p:cNvCxnSpPr>
          <p:nvPr/>
        </p:nvCxnSpPr>
        <p:spPr>
          <a:xfrm rot="5400000" flipH="1" flipV="1">
            <a:off x="6908275" y="3316876"/>
            <a:ext cx="1597203" cy="517760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4">
            <a:extLst>
              <a:ext uri="{FF2B5EF4-FFF2-40B4-BE49-F238E27FC236}">
                <a16:creationId xmlns:a16="http://schemas.microsoft.com/office/drawing/2014/main" id="{60FADD11-F9D1-DF89-5F06-9F3530156236}"/>
              </a:ext>
            </a:extLst>
          </p:cNvPr>
          <p:cNvSpPr txBox="1"/>
          <p:nvPr/>
        </p:nvSpPr>
        <p:spPr>
          <a:xfrm>
            <a:off x="6914418" y="2042295"/>
            <a:ext cx="103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Implicit Cell</a:t>
            </a:r>
            <a:endParaRPr kumimoji="0" lang="zh-CN" altLang="en-US" sz="20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4B881580-13D3-E413-57BE-93333A6ABC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58870A-157B-C5B2-5D18-6D6151AD5DA0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A4141-842C-3D42-96E3-9DEC3C943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84" y="4354938"/>
            <a:ext cx="11777472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22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C2A64B-732B-9054-673B-A165E85F10B8}"/>
              </a:ext>
            </a:extLst>
          </p:cNvPr>
          <p:cNvSpPr txBox="1">
            <a:spLocks/>
          </p:cNvSpPr>
          <p:nvPr/>
        </p:nvSpPr>
        <p:spPr>
          <a:xfrm>
            <a:off x="8467284" y="1923261"/>
            <a:ext cx="3425005" cy="3871092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B90E75E-ACFB-5E11-432C-24224BF06FE3}"/>
              </a:ext>
            </a:extLst>
          </p:cNvPr>
          <p:cNvSpPr txBox="1">
            <a:spLocks/>
          </p:cNvSpPr>
          <p:nvPr/>
        </p:nvSpPr>
        <p:spPr>
          <a:xfrm>
            <a:off x="4515035" y="1923261"/>
            <a:ext cx="3425005" cy="3871092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83B11B-13B7-4E05-B424-B6D066235D61}"/>
              </a:ext>
            </a:extLst>
          </p:cNvPr>
          <p:cNvSpPr txBox="1">
            <a:spLocks/>
          </p:cNvSpPr>
          <p:nvPr/>
        </p:nvSpPr>
        <p:spPr>
          <a:xfrm>
            <a:off x="325204" y="1923261"/>
            <a:ext cx="3513127" cy="387109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Inference: Predict the Next State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49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inference </a:t>
            </a:r>
            <a:r>
              <a:rPr lang="en-US" altLang="zh-CN" b="1" dirty="0">
                <a:solidFill>
                  <a:srgbClr val="C00000"/>
                </a:solidFill>
              </a:rPr>
              <a:t>unfolded</a:t>
            </a:r>
            <a:r>
              <a:rPr lang="en-US" altLang="zh-CN" dirty="0"/>
              <a:t> over time: </a:t>
            </a:r>
            <a:r>
              <a:rPr lang="en-US" altLang="zh-CN" b="1" i="1" dirty="0">
                <a:solidFill>
                  <a:srgbClr val="C00000"/>
                </a:solidFill>
              </a:rPr>
              <a:t>predict the next state</a:t>
            </a:r>
            <a:endParaRPr lang="zh-CN" altLang="en-US" b="1" i="1" dirty="0">
              <a:solidFill>
                <a:srgbClr val="C00000"/>
              </a:solidFill>
            </a:endParaRPr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26</a:t>
            </a:fld>
            <a:endParaRPr lang="zh-CN" altLang="en-US" dirty="0"/>
          </a:p>
        </p:txBody>
      </p:sp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F7D687BE-BE8B-987C-292C-F072EC56685D}"/>
              </a:ext>
            </a:extLst>
          </p:cNvPr>
          <p:cNvCxnSpPr>
            <a:cxnSpLocks/>
          </p:cNvCxnSpPr>
          <p:nvPr/>
        </p:nvCxnSpPr>
        <p:spPr>
          <a:xfrm flipH="1">
            <a:off x="3956939" y="3832137"/>
            <a:ext cx="487183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4">
            <a:extLst>
              <a:ext uri="{FF2B5EF4-FFF2-40B4-BE49-F238E27FC236}">
                <a16:creationId xmlns:a16="http://schemas.microsoft.com/office/drawing/2014/main" id="{36FB2102-52E7-8F86-9DC8-E59AA5AF710C}"/>
              </a:ext>
            </a:extLst>
          </p:cNvPr>
          <p:cNvSpPr txBox="1"/>
          <p:nvPr/>
        </p:nvSpPr>
        <p:spPr>
          <a:xfrm>
            <a:off x="5481029" y="5854731"/>
            <a:ext cx="139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11">
            <a:extLst>
              <a:ext uri="{FF2B5EF4-FFF2-40B4-BE49-F238E27FC236}">
                <a16:creationId xmlns:a16="http://schemas.microsoft.com/office/drawing/2014/main" id="{29C7BF88-23B2-C62C-1C06-18E295836219}"/>
              </a:ext>
            </a:extLst>
          </p:cNvPr>
          <p:cNvCxnSpPr>
            <a:cxnSpLocks/>
          </p:cNvCxnSpPr>
          <p:nvPr/>
        </p:nvCxnSpPr>
        <p:spPr>
          <a:xfrm flipH="1">
            <a:off x="8014391" y="3858807"/>
            <a:ext cx="487183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4">
            <a:extLst>
              <a:ext uri="{FF2B5EF4-FFF2-40B4-BE49-F238E27FC236}">
                <a16:creationId xmlns:a16="http://schemas.microsoft.com/office/drawing/2014/main" id="{3F524521-FDB8-DAA7-D87F-901E91F8ACB3}"/>
              </a:ext>
            </a:extLst>
          </p:cNvPr>
          <p:cNvSpPr txBox="1"/>
          <p:nvPr/>
        </p:nvSpPr>
        <p:spPr>
          <a:xfrm>
            <a:off x="1338580" y="5854731"/>
            <a:ext cx="139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 </a:t>
            </a:r>
            <a:r>
              <a:rPr kumimoji="0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4B8DA678-772E-4E6B-8420-3E246031335F}"/>
              </a:ext>
            </a:extLst>
          </p:cNvPr>
          <p:cNvSpPr txBox="1"/>
          <p:nvPr/>
        </p:nvSpPr>
        <p:spPr>
          <a:xfrm>
            <a:off x="9482824" y="5854731"/>
            <a:ext cx="139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D801AF4-7E6E-17D5-4A12-DBED7ABB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69BCC7-4887-E8EB-82ED-616EB7A6AEE2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2AF21-EF78-AD11-4B83-6D798FDAE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4" y="2062733"/>
            <a:ext cx="11253216" cy="3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96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099B08B-00B8-3BF1-3B25-78A43B63238C}"/>
              </a:ext>
            </a:extLst>
          </p:cNvPr>
          <p:cNvSpPr/>
          <p:nvPr/>
        </p:nvSpPr>
        <p:spPr>
          <a:xfrm>
            <a:off x="301072" y="1040218"/>
            <a:ext cx="5399999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Code Structure for PANN Inference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49C95E-A7E3-1363-BA1F-D16692C4C504}"/>
              </a:ext>
            </a:extLst>
          </p:cNvPr>
          <p:cNvSpPr/>
          <p:nvPr/>
        </p:nvSpPr>
        <p:spPr>
          <a:xfrm rot="5400000" flipH="1" flipV="1">
            <a:off x="1160321" y="2960086"/>
            <a:ext cx="895637" cy="895636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BFBC3B-933E-3D4B-96FB-66D7FFCB7CAF}"/>
              </a:ext>
            </a:extLst>
          </p:cNvPr>
          <p:cNvSpPr/>
          <p:nvPr/>
        </p:nvSpPr>
        <p:spPr>
          <a:xfrm flipH="1">
            <a:off x="1248779" y="3048544"/>
            <a:ext cx="718721" cy="7187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06F6BC3-28A5-392A-6E43-EFB3DE2F6E9A}"/>
              </a:ext>
            </a:extLst>
          </p:cNvPr>
          <p:cNvSpPr/>
          <p:nvPr/>
        </p:nvSpPr>
        <p:spPr>
          <a:xfrm rot="16200000">
            <a:off x="1350267" y="2799445"/>
            <a:ext cx="497830" cy="700806"/>
          </a:xfrm>
          <a:prstGeom prst="arc">
            <a:avLst>
              <a:gd name="adj1" fmla="val 19060510"/>
              <a:gd name="adj2" fmla="val 2729370"/>
            </a:avLst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13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E04156-A2AA-2E45-58C1-9A88CE6B4BD0}"/>
              </a:ext>
            </a:extLst>
          </p:cNvPr>
          <p:cNvCxnSpPr/>
          <p:nvPr/>
        </p:nvCxnSpPr>
        <p:spPr>
          <a:xfrm rot="16200000">
            <a:off x="1465042" y="2755400"/>
            <a:ext cx="291067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3EBC425-B441-90EF-C7DC-6F4ED1BA5545}"/>
              </a:ext>
            </a:extLst>
          </p:cNvPr>
          <p:cNvSpPr/>
          <p:nvPr/>
        </p:nvSpPr>
        <p:spPr>
          <a:xfrm rot="16200000" flipH="1">
            <a:off x="2632178" y="4270202"/>
            <a:ext cx="895637" cy="895636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EBD548-AFF8-BEE0-E8F3-81724E8D9DD6}"/>
              </a:ext>
            </a:extLst>
          </p:cNvPr>
          <p:cNvSpPr/>
          <p:nvPr/>
        </p:nvSpPr>
        <p:spPr>
          <a:xfrm flipH="1" flipV="1">
            <a:off x="2720636" y="4358660"/>
            <a:ext cx="718721" cy="7187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F7992A4-B0D2-EA14-B2D8-117C9C1FB54D}"/>
              </a:ext>
            </a:extLst>
          </p:cNvPr>
          <p:cNvSpPr/>
          <p:nvPr/>
        </p:nvSpPr>
        <p:spPr>
          <a:xfrm rot="5400000" flipV="1">
            <a:off x="2822125" y="4625673"/>
            <a:ext cx="497830" cy="700806"/>
          </a:xfrm>
          <a:prstGeom prst="arc">
            <a:avLst>
              <a:gd name="adj1" fmla="val 19060510"/>
              <a:gd name="adj2" fmla="val 2729370"/>
            </a:avLst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13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C1CB91-2114-E063-7B02-93B731C0B10A}"/>
              </a:ext>
            </a:extLst>
          </p:cNvPr>
          <p:cNvCxnSpPr/>
          <p:nvPr/>
        </p:nvCxnSpPr>
        <p:spPr>
          <a:xfrm rot="5400000" flipV="1">
            <a:off x="2936900" y="5370525"/>
            <a:ext cx="291067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D6EB04-4FAD-8DCF-C658-D7A5E45A1058}"/>
              </a:ext>
            </a:extLst>
          </p:cNvPr>
          <p:cNvSpPr/>
          <p:nvPr/>
        </p:nvSpPr>
        <p:spPr>
          <a:xfrm rot="5400000" flipH="1" flipV="1">
            <a:off x="4048453" y="2963760"/>
            <a:ext cx="895637" cy="895636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D9B66A-1E85-AA80-9DC8-9AD25A441018}"/>
              </a:ext>
            </a:extLst>
          </p:cNvPr>
          <p:cNvSpPr/>
          <p:nvPr/>
        </p:nvSpPr>
        <p:spPr>
          <a:xfrm flipH="1">
            <a:off x="4136911" y="3052218"/>
            <a:ext cx="718721" cy="7187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8E345E0-2842-7920-AB8C-5A0CF52A2CBD}"/>
              </a:ext>
            </a:extLst>
          </p:cNvPr>
          <p:cNvSpPr/>
          <p:nvPr/>
        </p:nvSpPr>
        <p:spPr>
          <a:xfrm rot="16200000">
            <a:off x="4238400" y="2803119"/>
            <a:ext cx="497830" cy="700806"/>
          </a:xfrm>
          <a:prstGeom prst="arc">
            <a:avLst>
              <a:gd name="adj1" fmla="val 19060510"/>
              <a:gd name="adj2" fmla="val 2729370"/>
            </a:avLst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13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3E245F-031E-38FC-5DC8-22E619B258C1}"/>
              </a:ext>
            </a:extLst>
          </p:cNvPr>
          <p:cNvCxnSpPr/>
          <p:nvPr/>
        </p:nvCxnSpPr>
        <p:spPr>
          <a:xfrm rot="16200000">
            <a:off x="4353175" y="2759074"/>
            <a:ext cx="291067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8189A-CE9A-BF87-2778-4F39B243B65B}"/>
              </a:ext>
            </a:extLst>
          </p:cNvPr>
          <p:cNvSpPr/>
          <p:nvPr/>
        </p:nvSpPr>
        <p:spPr>
          <a:xfrm>
            <a:off x="321386" y="1626963"/>
            <a:ext cx="2573505" cy="81887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Module 2. Input Blocks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Generate switching or input signals based on modulation knowledge</a:t>
            </a:r>
            <a:endParaRPr lang="en-IN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6F3847-79A6-B8F9-5AC7-394AE5B47A71}"/>
              </a:ext>
            </a:extLst>
          </p:cNvPr>
          <p:cNvCxnSpPr>
            <a:cxnSpLocks/>
          </p:cNvCxnSpPr>
          <p:nvPr/>
        </p:nvCxnSpPr>
        <p:spPr>
          <a:xfrm>
            <a:off x="1683195" y="3908778"/>
            <a:ext cx="924600" cy="8031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FD9745-B1D8-E98A-8752-5D187A0DD7FC}"/>
              </a:ext>
            </a:extLst>
          </p:cNvPr>
          <p:cNvCxnSpPr>
            <a:cxnSpLocks/>
          </p:cNvCxnSpPr>
          <p:nvPr/>
        </p:nvCxnSpPr>
        <p:spPr>
          <a:xfrm flipV="1">
            <a:off x="3522735" y="3844157"/>
            <a:ext cx="777600" cy="7092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8D73DF4-85BD-2883-82DE-D647CF32C548}"/>
              </a:ext>
            </a:extLst>
          </p:cNvPr>
          <p:cNvSpPr/>
          <p:nvPr/>
        </p:nvSpPr>
        <p:spPr>
          <a:xfrm>
            <a:off x="707865" y="1054963"/>
            <a:ext cx="4473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Code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for PANN Inference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4515E8-EE6B-31B7-26F0-56B9729B698F}"/>
              </a:ext>
            </a:extLst>
          </p:cNvPr>
          <p:cNvCxnSpPr>
            <a:cxnSpLocks/>
          </p:cNvCxnSpPr>
          <p:nvPr/>
        </p:nvCxnSpPr>
        <p:spPr>
          <a:xfrm flipV="1">
            <a:off x="809865" y="1490138"/>
            <a:ext cx="4269271" cy="8557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30D03-9E4E-9E07-7CA3-1D1E9F2E2462}"/>
              </a:ext>
            </a:extLst>
          </p:cNvPr>
          <p:cNvSpPr/>
          <p:nvPr/>
        </p:nvSpPr>
        <p:spPr>
          <a:xfrm>
            <a:off x="3233595" y="1639649"/>
            <a:ext cx="2525351" cy="81887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Module 3. Physics Cell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Infer state variables for one timestamp based on physics</a:t>
            </a:r>
            <a:endParaRPr kumimoji="0" lang="en-I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6E40A0-283F-8A86-C19D-362BC94066C0}"/>
              </a:ext>
            </a:extLst>
          </p:cNvPr>
          <p:cNvCxnSpPr>
            <a:cxnSpLocks/>
          </p:cNvCxnSpPr>
          <p:nvPr/>
        </p:nvCxnSpPr>
        <p:spPr>
          <a:xfrm flipH="1">
            <a:off x="3561392" y="3946722"/>
            <a:ext cx="778100" cy="70747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1D1BA2C-8FC0-0EA7-3FAD-10CF27E65FBD}"/>
              </a:ext>
            </a:extLst>
          </p:cNvPr>
          <p:cNvSpPr/>
          <p:nvPr/>
        </p:nvSpPr>
        <p:spPr>
          <a:xfrm>
            <a:off x="2080080" y="5587155"/>
            <a:ext cx="1999831" cy="101976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Module 1. Recurrence Cell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1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Infer state variable waveforms in a recurrent way</a:t>
            </a:r>
            <a:endParaRPr lang="en-IN" sz="1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4">
            <a:extLst>
              <a:ext uri="{FF2B5EF4-FFF2-40B4-BE49-F238E27FC236}">
                <a16:creationId xmlns:a16="http://schemas.microsoft.com/office/drawing/2014/main" id="{3C9283CF-5A78-ACFF-749E-5ED0B959767F}"/>
              </a:ext>
            </a:extLst>
          </p:cNvPr>
          <p:cNvSpPr txBox="1"/>
          <p:nvPr/>
        </p:nvSpPr>
        <p:spPr>
          <a:xfrm>
            <a:off x="2423071" y="3277897"/>
            <a:ext cx="130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Inference</a:t>
            </a: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FDBFBAA2-9329-4C5D-22A4-06981EB30C0C}"/>
              </a:ext>
            </a:extLst>
          </p:cNvPr>
          <p:cNvSpPr txBox="1"/>
          <p:nvPr/>
        </p:nvSpPr>
        <p:spPr>
          <a:xfrm>
            <a:off x="1272958" y="4221268"/>
            <a:ext cx="100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..., 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], 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], ...,</a:t>
            </a:r>
          </a:p>
        </p:txBody>
      </p:sp>
      <p:sp>
        <p:nvSpPr>
          <p:cNvPr id="57" name="文本框 4">
            <a:extLst>
              <a:ext uri="{FF2B5EF4-FFF2-40B4-BE49-F238E27FC236}">
                <a16:creationId xmlns:a16="http://schemas.microsoft.com/office/drawing/2014/main" id="{706F2174-865C-CE96-BB36-B429E6B2D1D4}"/>
              </a:ext>
            </a:extLst>
          </p:cNvPr>
          <p:cNvSpPr txBox="1"/>
          <p:nvPr/>
        </p:nvSpPr>
        <p:spPr>
          <a:xfrm>
            <a:off x="3472934" y="3911365"/>
            <a:ext cx="54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58" name="文本框 4">
            <a:extLst>
              <a:ext uri="{FF2B5EF4-FFF2-40B4-BE49-F238E27FC236}">
                <a16:creationId xmlns:a16="http://schemas.microsoft.com/office/drawing/2014/main" id="{94487BAD-D169-5EF0-E711-229033EE31C3}"/>
              </a:ext>
            </a:extLst>
          </p:cNvPr>
          <p:cNvSpPr txBox="1"/>
          <p:nvPr/>
        </p:nvSpPr>
        <p:spPr>
          <a:xfrm>
            <a:off x="3855429" y="4276358"/>
            <a:ext cx="66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A099BEE-D7A3-61E7-CE63-7166FC404AD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253772" y="3019720"/>
            <a:ext cx="719390" cy="719390"/>
          </a:xfrm>
          <a:prstGeom prst="rect">
            <a:avLst/>
          </a:prstGeom>
        </p:spPr>
      </p:pic>
      <p:pic>
        <p:nvPicPr>
          <p:cNvPr id="68" name="Picture 67" descr="A black and white symbol with circles and dots&#10;&#10;Description automatically generated">
            <a:extLst>
              <a:ext uri="{FF2B5EF4-FFF2-40B4-BE49-F238E27FC236}">
                <a16:creationId xmlns:a16="http://schemas.microsoft.com/office/drawing/2014/main" id="{25FB5036-F3DE-C898-911B-2ACF50B6AC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67" y="2909408"/>
            <a:ext cx="999370" cy="999370"/>
          </a:xfrm>
          <a:prstGeom prst="rect">
            <a:avLst/>
          </a:prstGeom>
        </p:spPr>
      </p:pic>
      <p:pic>
        <p:nvPicPr>
          <p:cNvPr id="72" name="Picture 71" descr="A black gear with arrows around it&#10;&#10;Description automatically generated">
            <a:extLst>
              <a:ext uri="{FF2B5EF4-FFF2-40B4-BE49-F238E27FC236}">
                <a16:creationId xmlns:a16="http://schemas.microsoft.com/office/drawing/2014/main" id="{62E1C04D-FE22-FD04-95E8-015472EE95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71" y="4468590"/>
            <a:ext cx="976459" cy="48666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68364F9-627E-900A-69D7-B9AB5D113F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570"/>
          <a:stretch/>
        </p:blipFill>
        <p:spPr>
          <a:xfrm>
            <a:off x="5970938" y="1872068"/>
            <a:ext cx="5919990" cy="4308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8" name="文本框 4">
            <a:extLst>
              <a:ext uri="{FF2B5EF4-FFF2-40B4-BE49-F238E27FC236}">
                <a16:creationId xmlns:a16="http://schemas.microsoft.com/office/drawing/2014/main" id="{B4E12210-3000-0AF2-BA48-64C4E829F5E5}"/>
              </a:ext>
            </a:extLst>
          </p:cNvPr>
          <p:cNvSpPr txBox="1"/>
          <p:nvPr/>
        </p:nvSpPr>
        <p:spPr>
          <a:xfrm>
            <a:off x="7517084" y="1070809"/>
            <a:ext cx="28276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1.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Recurrence Cell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ann_net.py :: class PANN  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文本框 4">
            <a:extLst>
              <a:ext uri="{FF2B5EF4-FFF2-40B4-BE49-F238E27FC236}">
                <a16:creationId xmlns:a16="http://schemas.microsoft.com/office/drawing/2014/main" id="{1FB22B63-D831-BAF9-5CC7-37301D093994}"/>
              </a:ext>
            </a:extLst>
          </p:cNvPr>
          <p:cNvSpPr txBox="1"/>
          <p:nvPr/>
        </p:nvSpPr>
        <p:spPr>
          <a:xfrm>
            <a:off x="6628137" y="4869063"/>
            <a:ext cx="4393382" cy="106182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4">
            <a:extLst>
              <a:ext uri="{FF2B5EF4-FFF2-40B4-BE49-F238E27FC236}">
                <a16:creationId xmlns:a16="http://schemas.microsoft.com/office/drawing/2014/main" id="{A94C6228-612B-0BC9-2017-C99F85CCEAA6}"/>
              </a:ext>
            </a:extLst>
          </p:cNvPr>
          <p:cNvSpPr txBox="1"/>
          <p:nvPr/>
        </p:nvSpPr>
        <p:spPr>
          <a:xfrm>
            <a:off x="6631585" y="3633194"/>
            <a:ext cx="1448480" cy="313758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5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3" name="文本框 4">
            <a:extLst>
              <a:ext uri="{FF2B5EF4-FFF2-40B4-BE49-F238E27FC236}">
                <a16:creationId xmlns:a16="http://schemas.microsoft.com/office/drawing/2014/main" id="{004D9B57-CB90-5925-CFC3-810486892C0D}"/>
              </a:ext>
            </a:extLst>
          </p:cNvPr>
          <p:cNvSpPr txBox="1"/>
          <p:nvPr/>
        </p:nvSpPr>
        <p:spPr>
          <a:xfrm>
            <a:off x="7998754" y="3637020"/>
            <a:ext cx="1538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Cell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4">
            <a:extLst>
              <a:ext uri="{FF2B5EF4-FFF2-40B4-BE49-F238E27FC236}">
                <a16:creationId xmlns:a16="http://schemas.microsoft.com/office/drawing/2014/main" id="{014FAE0E-C041-CD43-667F-C7A6409EDD96}"/>
              </a:ext>
            </a:extLst>
          </p:cNvPr>
          <p:cNvSpPr txBox="1"/>
          <p:nvPr/>
        </p:nvSpPr>
        <p:spPr>
          <a:xfrm>
            <a:off x="9594405" y="4249571"/>
            <a:ext cx="1538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Recurrent Inference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4D04FD16-CAA1-81F3-E96F-A8BF3FA65459}"/>
              </a:ext>
            </a:extLst>
          </p:cNvPr>
          <p:cNvSpPr txBox="1"/>
          <p:nvPr/>
        </p:nvSpPr>
        <p:spPr>
          <a:xfrm>
            <a:off x="10323033" y="1247780"/>
            <a:ext cx="1527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Recurrent infer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9C85214-3B4D-AC77-9521-27C846B3E1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1BAFC3-0DF2-BC22-6C99-29D819C23F98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89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E525903-DD58-B2A0-106C-942A62EC7B5E}"/>
              </a:ext>
            </a:extLst>
          </p:cNvPr>
          <p:cNvSpPr txBox="1">
            <a:spLocks/>
          </p:cNvSpPr>
          <p:nvPr/>
        </p:nvSpPr>
        <p:spPr>
          <a:xfrm>
            <a:off x="6916934" y="4395032"/>
            <a:ext cx="4467505" cy="2037519"/>
          </a:xfrm>
          <a:prstGeom prst="rect">
            <a:avLst/>
          </a:prstGeom>
          <a:solidFill>
            <a:srgbClr val="E7F0F9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DAB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1: PANN for </a:t>
            </a:r>
            <a:r>
              <a:rPr lang="en-US" altLang="zh-CN" b="1" i="1" dirty="0"/>
              <a:t>DAB</a:t>
            </a:r>
            <a:r>
              <a:rPr lang="en-US" altLang="zh-CN" dirty="0"/>
              <a:t> </a:t>
            </a:r>
            <a:r>
              <a:rPr lang="en-US" altLang="zh-CN" b="1" i="1" dirty="0"/>
              <a:t>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28</a:t>
            </a:fld>
            <a:endParaRPr lang="zh-CN" alt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736D04D-B744-DC96-F3C7-83DCD54820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906781"/>
              </p:ext>
            </p:extLst>
          </p:nvPr>
        </p:nvGraphicFramePr>
        <p:xfrm>
          <a:off x="8009808" y="959374"/>
          <a:ext cx="334962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16040" imgH="609480" progId="Equation.DSMT4">
                  <p:embed/>
                </p:oleObj>
              </mc:Choice>
              <mc:Fallback>
                <p:oleObj name="Equation" r:id="rId2" imgW="3416040" imgH="609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9808" y="959374"/>
                        <a:ext cx="3349625" cy="633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27B1DE5-8ABC-DBEB-5BAC-65FC2FC7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920909"/>
              </p:ext>
            </p:extLst>
          </p:nvPr>
        </p:nvGraphicFramePr>
        <p:xfrm>
          <a:off x="6603018" y="2358468"/>
          <a:ext cx="5156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155920" imgH="698400" progId="Equation.DSMT4">
                  <p:embed/>
                </p:oleObj>
              </mc:Choice>
              <mc:Fallback>
                <p:oleObj name="Equation" r:id="rId4" imgW="515592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3018" y="2358468"/>
                        <a:ext cx="51562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4D2A2E9-5172-18A7-5FA1-BAE8F83D2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72" y="1584494"/>
            <a:ext cx="5623560" cy="2514600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8ABFC2B-FD77-7916-FAE0-65AE7D818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433259"/>
              </p:ext>
            </p:extLst>
          </p:nvPr>
        </p:nvGraphicFramePr>
        <p:xfrm>
          <a:off x="7150436" y="3591262"/>
          <a:ext cx="4000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000320" imgH="736560" progId="Equation.DSMT4">
                  <p:embed/>
                </p:oleObj>
              </mc:Choice>
              <mc:Fallback>
                <p:oleObj name="Equation" r:id="rId7" imgW="4000320" imgH="73656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27B1DE5-8ABC-DBEB-5BAC-65FC2FC74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50436" y="3591262"/>
                        <a:ext cx="4000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35290C7-C97A-0C51-62F8-F31A440969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7528" y="4936478"/>
            <a:ext cx="3002280" cy="1310640"/>
          </a:xfrm>
          <a:prstGeom prst="rect">
            <a:avLst/>
          </a:prstGeom>
        </p:spPr>
      </p:pic>
      <p:cxnSp>
        <p:nvCxnSpPr>
          <p:cNvPr id="23" name="直接连接符 11">
            <a:extLst>
              <a:ext uri="{FF2B5EF4-FFF2-40B4-BE49-F238E27FC236}">
                <a16:creationId xmlns:a16="http://schemas.microsoft.com/office/drawing/2014/main" id="{D1564614-B0C8-6E67-4A53-D4E99FB0760F}"/>
              </a:ext>
            </a:extLst>
          </p:cNvPr>
          <p:cNvCxnSpPr>
            <a:cxnSpLocks/>
          </p:cNvCxnSpPr>
          <p:nvPr/>
        </p:nvCxnSpPr>
        <p:spPr>
          <a:xfrm flipV="1">
            <a:off x="3209472" y="4154328"/>
            <a:ext cx="0" cy="68389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4">
            <a:extLst>
              <a:ext uri="{FF2B5EF4-FFF2-40B4-BE49-F238E27FC236}">
                <a16:creationId xmlns:a16="http://schemas.microsoft.com/office/drawing/2014/main" id="{31297DA9-AF8E-8EDC-A7C6-881D76DFC426}"/>
              </a:ext>
            </a:extLst>
          </p:cNvPr>
          <p:cNvSpPr txBox="1"/>
          <p:nvPr/>
        </p:nvSpPr>
        <p:spPr>
          <a:xfrm>
            <a:off x="3333200" y="4110795"/>
            <a:ext cx="216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Equivalent Circuit of Inductor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9B9760A0-6504-D78C-15AA-E715DE7FF494}"/>
              </a:ext>
            </a:extLst>
          </p:cNvPr>
          <p:cNvSpPr txBox="1"/>
          <p:nvPr/>
        </p:nvSpPr>
        <p:spPr>
          <a:xfrm>
            <a:off x="6640541" y="1091414"/>
            <a:ext cx="14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75B40446-843D-772C-FC0F-A97C51BB1607}"/>
              </a:ext>
            </a:extLst>
          </p:cNvPr>
          <p:cNvSpPr txBox="1"/>
          <p:nvPr/>
        </p:nvSpPr>
        <p:spPr>
          <a:xfrm>
            <a:off x="9206677" y="1702570"/>
            <a:ext cx="26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 via Implicit Euler Algorithm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">
            <a:extLst>
              <a:ext uri="{FF2B5EF4-FFF2-40B4-BE49-F238E27FC236}">
                <a16:creationId xmlns:a16="http://schemas.microsoft.com/office/drawing/2014/main" id="{38C71796-B66E-2E06-814E-8BF32280A452}"/>
              </a:ext>
            </a:extLst>
          </p:cNvPr>
          <p:cNvSpPr txBox="1"/>
          <p:nvPr/>
        </p:nvSpPr>
        <p:spPr>
          <a:xfrm>
            <a:off x="9248895" y="3102390"/>
            <a:ext cx="133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Simplify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11">
            <a:extLst>
              <a:ext uri="{FF2B5EF4-FFF2-40B4-BE49-F238E27FC236}">
                <a16:creationId xmlns:a16="http://schemas.microsoft.com/office/drawing/2014/main" id="{7947B004-7664-3F3C-6012-246794F0F75F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6257881" y="1276079"/>
            <a:ext cx="382661" cy="4338579"/>
          </a:xfrm>
          <a:prstGeom prst="bentConnector2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1">
            <a:extLst>
              <a:ext uri="{FF2B5EF4-FFF2-40B4-BE49-F238E27FC236}">
                <a16:creationId xmlns:a16="http://schemas.microsoft.com/office/drawing/2014/main" id="{91CED9DE-9F36-CBE3-FF8F-0164C242A8B5}"/>
              </a:ext>
            </a:extLst>
          </p:cNvPr>
          <p:cNvCxnSpPr>
            <a:cxnSpLocks/>
          </p:cNvCxnSpPr>
          <p:nvPr/>
        </p:nvCxnSpPr>
        <p:spPr>
          <a:xfrm>
            <a:off x="5432728" y="5591798"/>
            <a:ext cx="839439" cy="0"/>
          </a:xfrm>
          <a:prstGeom prst="line">
            <a:avLst/>
          </a:prstGeom>
          <a:ln w="57150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1">
            <a:extLst>
              <a:ext uri="{FF2B5EF4-FFF2-40B4-BE49-F238E27FC236}">
                <a16:creationId xmlns:a16="http://schemas.microsoft.com/office/drawing/2014/main" id="{07316CBB-CAE0-289A-19A3-E43461E994CC}"/>
              </a:ext>
            </a:extLst>
          </p:cNvPr>
          <p:cNvCxnSpPr>
            <a:cxnSpLocks/>
          </p:cNvCxnSpPr>
          <p:nvPr/>
        </p:nvCxnSpPr>
        <p:spPr>
          <a:xfrm flipV="1">
            <a:off x="9206124" y="1702570"/>
            <a:ext cx="0" cy="646331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11">
            <a:extLst>
              <a:ext uri="{FF2B5EF4-FFF2-40B4-BE49-F238E27FC236}">
                <a16:creationId xmlns:a16="http://schemas.microsoft.com/office/drawing/2014/main" id="{1F221B2E-58E1-9E87-9CAF-496D9423AC83}"/>
              </a:ext>
            </a:extLst>
          </p:cNvPr>
          <p:cNvCxnSpPr>
            <a:cxnSpLocks/>
          </p:cNvCxnSpPr>
          <p:nvPr/>
        </p:nvCxnSpPr>
        <p:spPr>
          <a:xfrm flipV="1">
            <a:off x="9185804" y="2909795"/>
            <a:ext cx="0" cy="646331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">
            <a:extLst>
              <a:ext uri="{FF2B5EF4-FFF2-40B4-BE49-F238E27FC236}">
                <a16:creationId xmlns:a16="http://schemas.microsoft.com/office/drawing/2014/main" id="{175D0066-4111-C841-0A6A-A1054FFF815A}"/>
              </a:ext>
            </a:extLst>
          </p:cNvPr>
          <p:cNvSpPr txBox="1"/>
          <p:nvPr/>
        </p:nvSpPr>
        <p:spPr>
          <a:xfrm>
            <a:off x="9447187" y="5641781"/>
            <a:ext cx="193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Structure for DAB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9" name="Table 49">
            <a:extLst>
              <a:ext uri="{FF2B5EF4-FFF2-40B4-BE49-F238E27FC236}">
                <a16:creationId xmlns:a16="http://schemas.microsoft.com/office/drawing/2014/main" id="{7532593B-90B1-173D-085F-9A4C52907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383"/>
              </p:ext>
            </p:extLst>
          </p:nvPr>
        </p:nvGraphicFramePr>
        <p:xfrm>
          <a:off x="265069" y="4838253"/>
          <a:ext cx="19107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488172625"/>
                    </a:ext>
                  </a:extLst>
                </a:gridCol>
                <a:gridCol w="915024">
                  <a:extLst>
                    <a:ext uri="{9D8B030D-6E8A-4147-A177-3AD203B41FA5}">
                      <a16:colId xmlns:a16="http://schemas.microsoft.com/office/drawing/2014/main" val="2748592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66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States </a:t>
                      </a:r>
                      <a:r>
                        <a:rPr lang="en-US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53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 </a:t>
                      </a:r>
                      <a:r>
                        <a:rPr lang="en-US" altLang="zh-CN" sz="1400" b="1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51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Circuit </a:t>
                      </a:r>
                      <a:r>
                        <a:rPr lang="el-GR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endParaRPr lang="zh-CN" altLang="en-US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42096"/>
                  </a:ext>
                </a:extLst>
              </a:tr>
            </a:tbl>
          </a:graphicData>
        </a:graphic>
      </p:graphicFrame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F7A3E7E-4FDF-2A6D-669B-9D536D6CC0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3827A32-0882-47C5-E1DB-8705FE1427DE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BC1029-888A-903A-23AB-9257D1BC28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9570" y="4516719"/>
            <a:ext cx="43624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27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DAB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1: PANN for </a:t>
            </a:r>
            <a:r>
              <a:rPr lang="en-US" altLang="zh-CN" b="1" i="1" dirty="0"/>
              <a:t>DAB</a:t>
            </a:r>
            <a:r>
              <a:rPr lang="en-US" altLang="zh-CN" dirty="0"/>
              <a:t> </a:t>
            </a:r>
            <a:r>
              <a:rPr lang="en-US" altLang="zh-CN" b="1" i="1" dirty="0"/>
              <a:t>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09C99869-F8B7-6731-F542-8F7BF0184FEB}"/>
              </a:ext>
            </a:extLst>
          </p:cNvPr>
          <p:cNvSpPr txBox="1"/>
          <p:nvPr/>
        </p:nvSpPr>
        <p:spPr>
          <a:xfrm>
            <a:off x="833742" y="5965003"/>
            <a:ext cx="31115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2.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 Blocks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ann_utils.py :: def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create_vpvs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FF1AA-D34A-9365-7DC9-D5BCE752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2" y="1571164"/>
            <a:ext cx="4859857" cy="4380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123AA0FE-AE44-DAA5-0F9E-2CB129EF7B4A}"/>
              </a:ext>
            </a:extLst>
          </p:cNvPr>
          <p:cNvSpPr txBox="1"/>
          <p:nvPr/>
        </p:nvSpPr>
        <p:spPr>
          <a:xfrm>
            <a:off x="3842529" y="6016216"/>
            <a:ext cx="1216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generate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v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759ECAA7-3DB8-BBF1-1DF9-691763B34784}"/>
              </a:ext>
            </a:extLst>
          </p:cNvPr>
          <p:cNvSpPr txBox="1"/>
          <p:nvPr/>
        </p:nvSpPr>
        <p:spPr>
          <a:xfrm>
            <a:off x="589902" y="2833206"/>
            <a:ext cx="3829698" cy="246221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94DF48A2-0E2E-68A3-4307-14965E0C2A39}"/>
              </a:ext>
            </a:extLst>
          </p:cNvPr>
          <p:cNvSpPr txBox="1"/>
          <p:nvPr/>
        </p:nvSpPr>
        <p:spPr>
          <a:xfrm>
            <a:off x="2536724" y="2525429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F2C75958-EA74-B352-DBA1-EC4C9918FFFA}"/>
              </a:ext>
            </a:extLst>
          </p:cNvPr>
          <p:cNvSpPr txBox="1"/>
          <p:nvPr/>
        </p:nvSpPr>
        <p:spPr>
          <a:xfrm>
            <a:off x="589901" y="3372499"/>
            <a:ext cx="4350893" cy="246221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8D037BBF-280D-21EC-5BE5-CF9759BD924E}"/>
              </a:ext>
            </a:extLst>
          </p:cNvPr>
          <p:cNvSpPr txBox="1"/>
          <p:nvPr/>
        </p:nvSpPr>
        <p:spPr>
          <a:xfrm>
            <a:off x="2536724" y="3063499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38943096-0C28-156D-2E92-D0270B97F9D2}"/>
              </a:ext>
            </a:extLst>
          </p:cNvPr>
          <p:cNvSpPr txBox="1"/>
          <p:nvPr/>
        </p:nvSpPr>
        <p:spPr>
          <a:xfrm>
            <a:off x="589901" y="3877031"/>
            <a:ext cx="4350893" cy="477054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23CA9764-E0F5-2367-4E4E-8E3EF5EE7FE8}"/>
              </a:ext>
            </a:extLst>
          </p:cNvPr>
          <p:cNvSpPr txBox="1"/>
          <p:nvPr/>
        </p:nvSpPr>
        <p:spPr>
          <a:xfrm>
            <a:off x="2536723" y="3591409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0B0DA0F8-ACD0-5C6C-B63A-4D1C0AC73495}"/>
              </a:ext>
            </a:extLst>
          </p:cNvPr>
          <p:cNvSpPr txBox="1"/>
          <p:nvPr/>
        </p:nvSpPr>
        <p:spPr>
          <a:xfrm>
            <a:off x="589900" y="4650016"/>
            <a:ext cx="4350893" cy="246221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21533171-1D18-8C9C-8669-3FBCC6C5DB5C}"/>
              </a:ext>
            </a:extLst>
          </p:cNvPr>
          <p:cNvSpPr txBox="1"/>
          <p:nvPr/>
        </p:nvSpPr>
        <p:spPr>
          <a:xfrm>
            <a:off x="3105764" y="4361464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B84F94F7-AF41-F2D6-C1A1-2F882CEE3F60}"/>
              </a:ext>
            </a:extLst>
          </p:cNvPr>
          <p:cNvSpPr txBox="1"/>
          <p:nvPr/>
        </p:nvSpPr>
        <p:spPr>
          <a:xfrm>
            <a:off x="589900" y="5411985"/>
            <a:ext cx="4693795" cy="477054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8E20D3A6-BF8E-BC4C-8290-0B0E801CA575}"/>
              </a:ext>
            </a:extLst>
          </p:cNvPr>
          <p:cNvSpPr txBox="1"/>
          <p:nvPr/>
        </p:nvSpPr>
        <p:spPr>
          <a:xfrm>
            <a:off x="3518549" y="5096860"/>
            <a:ext cx="191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Generate </a:t>
            </a:r>
            <a:r>
              <a:rPr kumimoji="0" lang="en-US" altLang="zh-CN" sz="14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4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400" b="1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FB5D1851-36CB-4009-AA01-8C26EF4B3FC4}"/>
              </a:ext>
            </a:extLst>
          </p:cNvPr>
          <p:cNvSpPr txBox="1"/>
          <p:nvPr/>
        </p:nvSpPr>
        <p:spPr>
          <a:xfrm>
            <a:off x="7139709" y="6376504"/>
            <a:ext cx="311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Exemplary 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waveforms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4DBE6F-29EB-05AB-04B9-04A09AEA228A}"/>
              </a:ext>
            </a:extLst>
          </p:cNvPr>
          <p:cNvSpPr txBox="1">
            <a:spLocks/>
          </p:cNvSpPr>
          <p:nvPr/>
        </p:nvSpPr>
        <p:spPr>
          <a:xfrm>
            <a:off x="6095999" y="3866202"/>
            <a:ext cx="5198919" cy="252000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5" name="文本框 4">
            <a:extLst>
              <a:ext uri="{FF2B5EF4-FFF2-40B4-BE49-F238E27FC236}">
                <a16:creationId xmlns:a16="http://schemas.microsoft.com/office/drawing/2014/main" id="{5AE77AA1-71C7-4F20-7D6A-66E94AB38192}"/>
              </a:ext>
            </a:extLst>
          </p:cNvPr>
          <p:cNvSpPr txBox="1"/>
          <p:nvPr/>
        </p:nvSpPr>
        <p:spPr>
          <a:xfrm>
            <a:off x="6095996" y="3532790"/>
            <a:ext cx="3626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(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1_cycle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2_cycle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4">
            <a:extLst>
              <a:ext uri="{FF2B5EF4-FFF2-40B4-BE49-F238E27FC236}">
                <a16:creationId xmlns:a16="http://schemas.microsoft.com/office/drawing/2014/main" id="{3E38ACBA-5122-B187-7E3D-6D6957FF9A50}"/>
              </a:ext>
            </a:extLst>
          </p:cNvPr>
          <p:cNvSpPr txBox="1"/>
          <p:nvPr/>
        </p:nvSpPr>
        <p:spPr>
          <a:xfrm>
            <a:off x="6095998" y="4239056"/>
            <a:ext cx="1216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EB6227EB-0258-2855-CEEB-78520AA5E491}"/>
              </a:ext>
            </a:extLst>
          </p:cNvPr>
          <p:cNvSpPr txBox="1"/>
          <p:nvPr/>
        </p:nvSpPr>
        <p:spPr>
          <a:xfrm>
            <a:off x="6095997" y="3862021"/>
            <a:ext cx="415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(0.1, 0.7, 0.95, 50%, 50%, 200, 160) 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7" name="Picture 46" descr="A diagram of a waveform&#10;&#10;Description automatically generated">
            <a:extLst>
              <a:ext uri="{FF2B5EF4-FFF2-40B4-BE49-F238E27FC236}">
                <a16:creationId xmlns:a16="http://schemas.microsoft.com/office/drawing/2014/main" id="{0C9740B8-652D-E225-8001-0C016DFBC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63" y="4189089"/>
            <a:ext cx="3543788" cy="2102247"/>
          </a:xfrm>
          <a:prstGeom prst="rect">
            <a:avLst/>
          </a:prstGeom>
        </p:spPr>
      </p:pic>
      <p:cxnSp>
        <p:nvCxnSpPr>
          <p:cNvPr id="52" name="直接连接符 11">
            <a:extLst>
              <a:ext uri="{FF2B5EF4-FFF2-40B4-BE49-F238E27FC236}">
                <a16:creationId xmlns:a16="http://schemas.microsoft.com/office/drawing/2014/main" id="{B4306167-6168-1172-42A6-306FE2FF62B5}"/>
              </a:ext>
            </a:extLst>
          </p:cNvPr>
          <p:cNvCxnSpPr>
            <a:cxnSpLocks/>
          </p:cNvCxnSpPr>
          <p:nvPr/>
        </p:nvCxnSpPr>
        <p:spPr>
          <a:xfrm>
            <a:off x="5455778" y="4078763"/>
            <a:ext cx="603300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11">
            <a:extLst>
              <a:ext uri="{FF2B5EF4-FFF2-40B4-BE49-F238E27FC236}">
                <a16:creationId xmlns:a16="http://schemas.microsoft.com/office/drawing/2014/main" id="{2762EAB2-F0B9-6A09-0817-229A8387CD23}"/>
              </a:ext>
            </a:extLst>
          </p:cNvPr>
          <p:cNvCxnSpPr>
            <a:cxnSpLocks/>
          </p:cNvCxnSpPr>
          <p:nvPr/>
        </p:nvCxnSpPr>
        <p:spPr>
          <a:xfrm flipH="1">
            <a:off x="5511655" y="4434348"/>
            <a:ext cx="584342" cy="0"/>
          </a:xfrm>
          <a:prstGeom prst="line">
            <a:avLst/>
          </a:prstGeom>
          <a:ln w="5715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62D945AF-2C50-5820-C1E6-FB65145E0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17" y="1412621"/>
            <a:ext cx="4526280" cy="1905000"/>
          </a:xfrm>
          <a:prstGeom prst="rect">
            <a:avLst/>
          </a:prstGeom>
        </p:spPr>
      </p:pic>
      <p:cxnSp>
        <p:nvCxnSpPr>
          <p:cNvPr id="65" name="直接连接符 11">
            <a:extLst>
              <a:ext uri="{FF2B5EF4-FFF2-40B4-BE49-F238E27FC236}">
                <a16:creationId xmlns:a16="http://schemas.microsoft.com/office/drawing/2014/main" id="{A064A682-C2CA-5305-0A20-7B5B8B5E1F7D}"/>
              </a:ext>
            </a:extLst>
          </p:cNvPr>
          <p:cNvCxnSpPr>
            <a:cxnSpLocks/>
          </p:cNvCxnSpPr>
          <p:nvPr/>
        </p:nvCxnSpPr>
        <p:spPr>
          <a:xfrm>
            <a:off x="5492696" y="2027513"/>
            <a:ext cx="939621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4">
            <a:extLst>
              <a:ext uri="{FF2B5EF4-FFF2-40B4-BE49-F238E27FC236}">
                <a16:creationId xmlns:a16="http://schemas.microsoft.com/office/drawing/2014/main" id="{F3C303C6-DCF9-0782-B4CE-7203D33684E4}"/>
              </a:ext>
            </a:extLst>
          </p:cNvPr>
          <p:cNvSpPr txBox="1"/>
          <p:nvPr/>
        </p:nvSpPr>
        <p:spPr>
          <a:xfrm>
            <a:off x="5636117" y="2048476"/>
            <a:ext cx="757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3584944-3BFB-2C29-510D-E706748FA2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5B7914-3C9B-F7BA-2F7B-9F6B04110FC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8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CDD2A6-C0A6-156E-A4A8-16578EE2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391" y="1076961"/>
            <a:ext cx="5479218" cy="400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b="1" dirty="0"/>
              <a:t>Applications of AI in Power Electronics</a:t>
            </a:r>
            <a:endParaRPr lang="zh-CN" altLang="en-US" b="1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5B52C57-C026-1C03-4E55-C7297AAD6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1468433"/>
            <a:ext cx="10013788" cy="4806421"/>
          </a:xfrm>
          <a:prstGeom prst="rect">
            <a:avLst/>
          </a:prstGeom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id="{36AC522F-51F5-8048-D847-F6D8E7D452AD}"/>
              </a:ext>
            </a:extLst>
          </p:cNvPr>
          <p:cNvSpPr txBox="1"/>
          <p:nvPr/>
        </p:nvSpPr>
        <p:spPr>
          <a:xfrm>
            <a:off x="1274834" y="6215791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Shuai Zhao,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Frede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Blaabjerg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and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Huai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Wang, “An overview of artificial intelligence applications for power electronics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,” IEEE 	Transactions on Power Electronics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36, no. 4, pp. 4633 – 4658, Apr. 2021. 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364B8C-FCDC-4656-9BAD-55C33B3B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</a:t>
            </a:r>
            <a:endParaRPr lang="zh-CN" altLang="en-US" sz="26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8B92D0-8FA6-17A1-C291-0F36FA0B101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 Zhang,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B6AB30EF-22C6-B984-8CD0-C77F9C75D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839027" y="0"/>
            <a:ext cx="1812839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71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DAB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1: PANN for </a:t>
            </a:r>
            <a:r>
              <a:rPr lang="en-US" altLang="zh-CN" b="1" i="1" dirty="0"/>
              <a:t>DAB</a:t>
            </a:r>
            <a:r>
              <a:rPr lang="en-US" altLang="zh-CN" dirty="0"/>
              <a:t> </a:t>
            </a:r>
            <a:r>
              <a:rPr lang="en-US" altLang="zh-CN" b="1" i="1" dirty="0"/>
              <a:t>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09C99869-F8B7-6731-F542-8F7BF0184FEB}"/>
              </a:ext>
            </a:extLst>
          </p:cNvPr>
          <p:cNvSpPr txBox="1"/>
          <p:nvPr/>
        </p:nvSpPr>
        <p:spPr>
          <a:xfrm>
            <a:off x="1461159" y="5930076"/>
            <a:ext cx="3657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3.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Cell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.py ::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 </a:t>
            </a:r>
            <a:r>
              <a:rPr lang="en-US" altLang="zh-CN" sz="1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EulerCell_DAB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574EB-51C1-2FAB-AA1A-204EEBEC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5" y="1807257"/>
            <a:ext cx="5757904" cy="40206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F698B0C1-C101-1CB2-1058-7B14BD6ECFAD}"/>
              </a:ext>
            </a:extLst>
          </p:cNvPr>
          <p:cNvSpPr txBox="1"/>
          <p:nvPr/>
        </p:nvSpPr>
        <p:spPr>
          <a:xfrm>
            <a:off x="7018568" y="5930076"/>
            <a:ext cx="42052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Inference Breakdown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Demo*)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"DAB-inference and </a:t>
            </a:r>
            <a:r>
              <a:rPr lang="en-US" altLang="zh-CN" sz="1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training.ipynb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D29B860A-7225-5F18-BAE6-2B0EEF819175}"/>
              </a:ext>
            </a:extLst>
          </p:cNvPr>
          <p:cNvSpPr txBox="1"/>
          <p:nvPr/>
        </p:nvSpPr>
        <p:spPr>
          <a:xfrm>
            <a:off x="1052689" y="3069594"/>
            <a:ext cx="3524898" cy="707886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0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2AD8D76C-F118-B46D-3F8B-8D5CE1BC3BE7}"/>
              </a:ext>
            </a:extLst>
          </p:cNvPr>
          <p:cNvSpPr txBox="1"/>
          <p:nvPr/>
        </p:nvSpPr>
        <p:spPr>
          <a:xfrm>
            <a:off x="1003575" y="3777480"/>
            <a:ext cx="308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neural circuit parameters </a:t>
            </a:r>
            <a:r>
              <a:rPr kumimoji="0" lang="el-GR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21C30090-74B6-6BE2-AD86-A187A11CD975}"/>
              </a:ext>
            </a:extLst>
          </p:cNvPr>
          <p:cNvSpPr txBox="1"/>
          <p:nvPr/>
        </p:nvSpPr>
        <p:spPr>
          <a:xfrm>
            <a:off x="1003575" y="4839797"/>
            <a:ext cx="5095304" cy="707886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0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6778F24E-9173-4142-FDEF-E9E54E7EC1D3}"/>
              </a:ext>
            </a:extLst>
          </p:cNvPr>
          <p:cNvSpPr txBox="1"/>
          <p:nvPr/>
        </p:nvSpPr>
        <p:spPr>
          <a:xfrm>
            <a:off x="4125648" y="4522509"/>
            <a:ext cx="208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of inductor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8DFA8543-1E3E-51B0-0747-E9E596E8378F}"/>
              </a:ext>
            </a:extLst>
          </p:cNvPr>
          <p:cNvSpPr txBox="1"/>
          <p:nvPr/>
        </p:nvSpPr>
        <p:spPr>
          <a:xfrm>
            <a:off x="7405307" y="989420"/>
            <a:ext cx="311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Animated inference breakdown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2A41F10-1FC7-AE6F-07A9-0AA74B5948E8}"/>
              </a:ext>
            </a:extLst>
          </p:cNvPr>
          <p:cNvSpPr txBox="1">
            <a:spLocks/>
          </p:cNvSpPr>
          <p:nvPr/>
        </p:nvSpPr>
        <p:spPr>
          <a:xfrm>
            <a:off x="6618514" y="1358722"/>
            <a:ext cx="5029200" cy="2449506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139A28-6191-E6F9-4786-A909B7082490}"/>
              </a:ext>
            </a:extLst>
          </p:cNvPr>
          <p:cNvSpPr txBox="1">
            <a:spLocks/>
          </p:cNvSpPr>
          <p:nvPr/>
        </p:nvSpPr>
        <p:spPr>
          <a:xfrm>
            <a:off x="6606608" y="3952298"/>
            <a:ext cx="5029200" cy="1947029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6" name="Picture 25" descr="A graph showing a number of electrical components&#10;&#10;Description automatically generated with medium confidence">
            <a:extLst>
              <a:ext uri="{FF2B5EF4-FFF2-40B4-BE49-F238E27FC236}">
                <a16:creationId xmlns:a16="http://schemas.microsoft.com/office/drawing/2014/main" id="{AA2910A5-BFA5-3776-7AB1-6B9968350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3689" r="4629"/>
          <a:stretch/>
        </p:blipFill>
        <p:spPr>
          <a:xfrm>
            <a:off x="6647599" y="4037376"/>
            <a:ext cx="4971030" cy="177687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AA8E176-B227-939A-1703-D5016AB5E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268" y="1474678"/>
            <a:ext cx="1310640" cy="2011680"/>
          </a:xfrm>
          <a:prstGeom prst="rect">
            <a:avLst/>
          </a:prstGeom>
        </p:spPr>
      </p:pic>
      <p:sp>
        <p:nvSpPr>
          <p:cNvPr id="36" name="文本框 4">
            <a:extLst>
              <a:ext uri="{FF2B5EF4-FFF2-40B4-BE49-F238E27FC236}">
                <a16:creationId xmlns:a16="http://schemas.microsoft.com/office/drawing/2014/main" id="{FF830DAE-2A4F-5B56-4B2F-CFFF2C3A5DD0}"/>
              </a:ext>
            </a:extLst>
          </p:cNvPr>
          <p:cNvSpPr txBox="1"/>
          <p:nvPr/>
        </p:nvSpPr>
        <p:spPr>
          <a:xfrm>
            <a:off x="6703215" y="3417614"/>
            <a:ext cx="1282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endParaRPr kumimoji="0" lang="zh-CN" altLang="en-US" sz="1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3C30849-006F-0513-B651-2801EF146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773" y="1500047"/>
            <a:ext cx="3041183" cy="2048796"/>
          </a:xfrm>
          <a:prstGeom prst="rect">
            <a:avLst/>
          </a:prstGeom>
        </p:spPr>
      </p:pic>
      <p:cxnSp>
        <p:nvCxnSpPr>
          <p:cNvPr id="41" name="直接连接符 11">
            <a:extLst>
              <a:ext uri="{FF2B5EF4-FFF2-40B4-BE49-F238E27FC236}">
                <a16:creationId xmlns:a16="http://schemas.microsoft.com/office/drawing/2014/main" id="{E6C25BCD-DC11-C9FD-752C-928E22A1D31B}"/>
              </a:ext>
            </a:extLst>
          </p:cNvPr>
          <p:cNvCxnSpPr>
            <a:cxnSpLocks/>
          </p:cNvCxnSpPr>
          <p:nvPr/>
        </p:nvCxnSpPr>
        <p:spPr>
          <a:xfrm flipH="1">
            <a:off x="8081188" y="1785714"/>
            <a:ext cx="351612" cy="0"/>
          </a:xfrm>
          <a:prstGeom prst="line">
            <a:avLst/>
          </a:prstGeom>
          <a:ln w="3810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11">
            <a:extLst>
              <a:ext uri="{FF2B5EF4-FFF2-40B4-BE49-F238E27FC236}">
                <a16:creationId xmlns:a16="http://schemas.microsoft.com/office/drawing/2014/main" id="{ECAC3338-1AD4-6C4F-69DC-D4389F0F0634}"/>
              </a:ext>
            </a:extLst>
          </p:cNvPr>
          <p:cNvCxnSpPr>
            <a:cxnSpLocks/>
          </p:cNvCxnSpPr>
          <p:nvPr/>
        </p:nvCxnSpPr>
        <p:spPr>
          <a:xfrm flipH="1">
            <a:off x="8081188" y="3279234"/>
            <a:ext cx="351612" cy="0"/>
          </a:xfrm>
          <a:prstGeom prst="line">
            <a:avLst/>
          </a:prstGeom>
          <a:ln w="3810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">
            <a:extLst>
              <a:ext uri="{FF2B5EF4-FFF2-40B4-BE49-F238E27FC236}">
                <a16:creationId xmlns:a16="http://schemas.microsoft.com/office/drawing/2014/main" id="{F9F38707-2031-C300-5C5E-C75F87C5F96D}"/>
              </a:ext>
            </a:extLst>
          </p:cNvPr>
          <p:cNvSpPr txBox="1"/>
          <p:nvPr/>
        </p:nvSpPr>
        <p:spPr>
          <a:xfrm>
            <a:off x="8005262" y="1784529"/>
            <a:ext cx="42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="1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endParaRPr kumimoji="0" lang="zh-CN" altLang="en-US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">
            <a:extLst>
              <a:ext uri="{FF2B5EF4-FFF2-40B4-BE49-F238E27FC236}">
                <a16:creationId xmlns:a16="http://schemas.microsoft.com/office/drawing/2014/main" id="{D998F52F-DB70-937E-F4DC-EA2BDCF9C328}"/>
              </a:ext>
            </a:extLst>
          </p:cNvPr>
          <p:cNvSpPr txBox="1"/>
          <p:nvPr/>
        </p:nvSpPr>
        <p:spPr>
          <a:xfrm>
            <a:off x="8005262" y="2858919"/>
            <a:ext cx="42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endParaRPr kumimoji="0" lang="zh-CN" altLang="en-US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07AE59DC-CB0A-FD73-97ED-E00FB9179F20}"/>
              </a:ext>
            </a:extLst>
          </p:cNvPr>
          <p:cNvSpPr txBox="1"/>
          <p:nvPr/>
        </p:nvSpPr>
        <p:spPr>
          <a:xfrm>
            <a:off x="11226710" y="2466513"/>
            <a:ext cx="42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kumimoji="0" lang="zh-CN" altLang="en-US" b="1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F467A1-011C-1FA3-CECB-8B9B1BF62B55}"/>
              </a:ext>
            </a:extLst>
          </p:cNvPr>
          <p:cNvSpPr/>
          <p:nvPr/>
        </p:nvSpPr>
        <p:spPr>
          <a:xfrm>
            <a:off x="9150894" y="1479458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3E7015E-D236-E8E0-D230-9DC865C27298}"/>
              </a:ext>
            </a:extLst>
          </p:cNvPr>
          <p:cNvSpPr/>
          <p:nvPr/>
        </p:nvSpPr>
        <p:spPr>
          <a:xfrm>
            <a:off x="9157591" y="2971890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333446-52C6-CEE6-F711-86EC78E51D12}"/>
              </a:ext>
            </a:extLst>
          </p:cNvPr>
          <p:cNvCxnSpPr>
            <a:cxnSpLocks/>
          </p:cNvCxnSpPr>
          <p:nvPr/>
        </p:nvCxnSpPr>
        <p:spPr>
          <a:xfrm flipV="1">
            <a:off x="9237299" y="2238585"/>
            <a:ext cx="361996" cy="64007"/>
          </a:xfrm>
          <a:prstGeom prst="line">
            <a:avLst/>
          </a:prstGeom>
          <a:ln w="57150">
            <a:solidFill>
              <a:srgbClr val="C050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E31D1F1-7490-F89D-38E0-DCA4600DA581}"/>
              </a:ext>
            </a:extLst>
          </p:cNvPr>
          <p:cNvSpPr/>
          <p:nvPr/>
        </p:nvSpPr>
        <p:spPr>
          <a:xfrm>
            <a:off x="9150894" y="2238585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3" name="Star: 5 Points 52">
            <a:extLst>
              <a:ext uri="{FF2B5EF4-FFF2-40B4-BE49-F238E27FC236}">
                <a16:creationId xmlns:a16="http://schemas.microsoft.com/office/drawing/2014/main" id="{0147B979-745E-67E1-7CBB-FA262058F0E1}"/>
              </a:ext>
            </a:extLst>
          </p:cNvPr>
          <p:cNvSpPr/>
          <p:nvPr/>
        </p:nvSpPr>
        <p:spPr>
          <a:xfrm>
            <a:off x="9516018" y="2133180"/>
            <a:ext cx="182880" cy="182880"/>
          </a:xfrm>
          <a:prstGeom prst="star5">
            <a:avLst/>
          </a:prstGeom>
          <a:solidFill>
            <a:srgbClr val="D38351"/>
          </a:solidFill>
          <a:ln w="28575"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F89CB5-3DF9-A104-267D-3C5C30E9FB64}"/>
              </a:ext>
            </a:extLst>
          </p:cNvPr>
          <p:cNvSpPr/>
          <p:nvPr/>
        </p:nvSpPr>
        <p:spPr>
          <a:xfrm>
            <a:off x="9539396" y="1481998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9EB1F0A-BC39-DE32-D9CC-15729B679D94}"/>
              </a:ext>
            </a:extLst>
          </p:cNvPr>
          <p:cNvSpPr/>
          <p:nvPr/>
        </p:nvSpPr>
        <p:spPr>
          <a:xfrm>
            <a:off x="9539396" y="2982895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0AB67F4-B2CD-0C19-A3AB-8A262ED4B3A7}"/>
              </a:ext>
            </a:extLst>
          </p:cNvPr>
          <p:cNvCxnSpPr>
            <a:cxnSpLocks/>
          </p:cNvCxnSpPr>
          <p:nvPr/>
        </p:nvCxnSpPr>
        <p:spPr>
          <a:xfrm flipV="1">
            <a:off x="9610698" y="2180686"/>
            <a:ext cx="354666" cy="64007"/>
          </a:xfrm>
          <a:prstGeom prst="line">
            <a:avLst/>
          </a:prstGeom>
          <a:ln w="57150">
            <a:solidFill>
              <a:srgbClr val="C050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AC582AD2-778E-3D3F-198E-80AFC62D5A56}"/>
              </a:ext>
            </a:extLst>
          </p:cNvPr>
          <p:cNvSpPr/>
          <p:nvPr/>
        </p:nvSpPr>
        <p:spPr>
          <a:xfrm>
            <a:off x="9872234" y="2086287"/>
            <a:ext cx="182880" cy="182880"/>
          </a:xfrm>
          <a:prstGeom prst="star5">
            <a:avLst/>
          </a:prstGeom>
          <a:solidFill>
            <a:srgbClr val="D38351"/>
          </a:solidFill>
          <a:ln w="28575"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E66A42-D6DE-AA30-62FD-43DA47F4E655}"/>
              </a:ext>
            </a:extLst>
          </p:cNvPr>
          <p:cNvSpPr/>
          <p:nvPr/>
        </p:nvSpPr>
        <p:spPr>
          <a:xfrm>
            <a:off x="9539396" y="2159088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75" name="直接连接符 11">
            <a:extLst>
              <a:ext uri="{FF2B5EF4-FFF2-40B4-BE49-F238E27FC236}">
                <a16:creationId xmlns:a16="http://schemas.microsoft.com/office/drawing/2014/main" id="{111C8CD5-249C-CFB6-9FEE-6B792C1F25D1}"/>
              </a:ext>
            </a:extLst>
          </p:cNvPr>
          <p:cNvCxnSpPr>
            <a:cxnSpLocks/>
          </p:cNvCxnSpPr>
          <p:nvPr/>
        </p:nvCxnSpPr>
        <p:spPr>
          <a:xfrm>
            <a:off x="9229679" y="1358722"/>
            <a:ext cx="0" cy="22051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4">
            <a:extLst>
              <a:ext uri="{FF2B5EF4-FFF2-40B4-BE49-F238E27FC236}">
                <a16:creationId xmlns:a16="http://schemas.microsoft.com/office/drawing/2014/main" id="{BC864593-D24E-A3B3-0550-8E1C9B23DA9F}"/>
              </a:ext>
            </a:extLst>
          </p:cNvPr>
          <p:cNvSpPr txBox="1"/>
          <p:nvPr/>
        </p:nvSpPr>
        <p:spPr>
          <a:xfrm>
            <a:off x="9013544" y="3484616"/>
            <a:ext cx="42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6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kumimoji="0" lang="zh-CN" altLang="en-US" sz="1600" b="1" i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连接符 11">
            <a:extLst>
              <a:ext uri="{FF2B5EF4-FFF2-40B4-BE49-F238E27FC236}">
                <a16:creationId xmlns:a16="http://schemas.microsoft.com/office/drawing/2014/main" id="{3A1D1605-2FBB-C9CD-BB2C-FDC97A194DCA}"/>
              </a:ext>
            </a:extLst>
          </p:cNvPr>
          <p:cNvCxnSpPr>
            <a:cxnSpLocks/>
          </p:cNvCxnSpPr>
          <p:nvPr/>
        </p:nvCxnSpPr>
        <p:spPr>
          <a:xfrm>
            <a:off x="9606915" y="1366342"/>
            <a:ext cx="0" cy="22051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4">
            <a:extLst>
              <a:ext uri="{FF2B5EF4-FFF2-40B4-BE49-F238E27FC236}">
                <a16:creationId xmlns:a16="http://schemas.microsoft.com/office/drawing/2014/main" id="{2F3C16E2-854C-6F50-C2B0-37EC0A45006B}"/>
              </a:ext>
            </a:extLst>
          </p:cNvPr>
          <p:cNvSpPr txBox="1"/>
          <p:nvPr/>
        </p:nvSpPr>
        <p:spPr>
          <a:xfrm>
            <a:off x="9359712" y="3491272"/>
            <a:ext cx="519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600" b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endParaRPr kumimoji="0" lang="zh-CN" altLang="en-US" sz="1600" b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连接符 11">
            <a:extLst>
              <a:ext uri="{FF2B5EF4-FFF2-40B4-BE49-F238E27FC236}">
                <a16:creationId xmlns:a16="http://schemas.microsoft.com/office/drawing/2014/main" id="{3BF30792-A232-4B82-85AF-DA1A50646383}"/>
              </a:ext>
            </a:extLst>
          </p:cNvPr>
          <p:cNvCxnSpPr>
            <a:cxnSpLocks/>
          </p:cNvCxnSpPr>
          <p:nvPr/>
        </p:nvCxnSpPr>
        <p:spPr>
          <a:xfrm>
            <a:off x="9958767" y="1379628"/>
            <a:ext cx="0" cy="22051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4">
            <a:extLst>
              <a:ext uri="{FF2B5EF4-FFF2-40B4-BE49-F238E27FC236}">
                <a16:creationId xmlns:a16="http://schemas.microsoft.com/office/drawing/2014/main" id="{D397F6BC-266F-377B-75F3-268B9ED49354}"/>
              </a:ext>
            </a:extLst>
          </p:cNvPr>
          <p:cNvSpPr txBox="1"/>
          <p:nvPr/>
        </p:nvSpPr>
        <p:spPr>
          <a:xfrm>
            <a:off x="9711564" y="3504558"/>
            <a:ext cx="519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600" b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endParaRPr kumimoji="0" lang="zh-CN" altLang="en-US" sz="1600" b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1E5F7D7E-6EA5-2DB9-248A-8513F75BAC46}"/>
              </a:ext>
            </a:extLst>
          </p:cNvPr>
          <p:cNvSpPr txBox="1"/>
          <p:nvPr/>
        </p:nvSpPr>
        <p:spPr>
          <a:xfrm>
            <a:off x="428769" y="5978892"/>
            <a:ext cx="1216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physics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75D7266-7BC8-103B-75CF-7B7D2830B1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CD3E383-624D-71DC-22AF-CD79E3BAB2C3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1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  <p:bldP spid="49" grpId="0" animBg="1"/>
      <p:bldP spid="49" grpId="1" animBg="1"/>
      <p:bldP spid="53" grpId="0" animBg="1"/>
      <p:bldP spid="53" grpId="1" animBg="1"/>
      <p:bldP spid="70" grpId="0" animBg="1"/>
      <p:bldP spid="71" grpId="0" animBg="1"/>
      <p:bldP spid="74" grpId="0" animBg="1"/>
      <p:bldP spid="6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22F730-D252-8CEA-7109-DDA60F32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8" y="1517776"/>
            <a:ext cx="10850880" cy="445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300" b="1" dirty="0"/>
              <a:t>Next-Generation of Explainable AI for Power Electronics</a:t>
            </a:r>
            <a:endParaRPr lang="zh-CN" altLang="en-US" sz="2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6D96A-B1E1-8942-5E52-CE850BE6D2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B624DDB-6330-AF38-DC51-2A0013511002}"/>
              </a:ext>
            </a:extLst>
          </p:cNvPr>
          <p:cNvSpPr txBox="1">
            <a:spLocks/>
          </p:cNvSpPr>
          <p:nvPr/>
        </p:nvSpPr>
        <p:spPr>
          <a:xfrm>
            <a:off x="541849" y="1030060"/>
            <a:ext cx="10997965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Circuit Insights Revealed in PANN </a:t>
            </a:r>
            <a:endParaRPr lang="zh-CN" altLang="en-US" i="1" dirty="0"/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09576A6E-F414-C03A-5351-65CFBFCB385E}"/>
              </a:ext>
            </a:extLst>
          </p:cNvPr>
          <p:cNvSpPr txBox="1"/>
          <p:nvPr/>
        </p:nvSpPr>
        <p:spPr>
          <a:xfrm>
            <a:off x="1152615" y="4628421"/>
            <a:ext cx="17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C65F716D-7EC7-3CBE-57AF-5FC3DB2635D1}"/>
              </a:ext>
            </a:extLst>
          </p:cNvPr>
          <p:cNvSpPr txBox="1"/>
          <p:nvPr/>
        </p:nvSpPr>
        <p:spPr>
          <a:xfrm>
            <a:off x="4035098" y="4879499"/>
            <a:ext cx="250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Switching behaviors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18923E68-E5AD-BA41-3879-921680C43F63}"/>
              </a:ext>
            </a:extLst>
          </p:cNvPr>
          <p:cNvSpPr txBox="1"/>
          <p:nvPr/>
        </p:nvSpPr>
        <p:spPr>
          <a:xfrm>
            <a:off x="7454889" y="5234637"/>
            <a:ext cx="302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Commutation loop analysis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C46DDFD8-CAD1-76DC-11F5-7A0CD97FF7D5}"/>
              </a:ext>
            </a:extLst>
          </p:cNvPr>
          <p:cNvSpPr txBox="1"/>
          <p:nvPr/>
        </p:nvSpPr>
        <p:spPr>
          <a:xfrm>
            <a:off x="2359339" y="5889632"/>
            <a:ext cx="726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pushes the definition of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explainability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a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Height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Electronics Explainable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AD7017D-00B2-EDA1-C8D4-761C81EA5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24279F-8190-3B8A-8DE0-049E5E69D592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14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Exemplary Waveforms of PANN Inference for DAB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245851-1AFD-BCFD-99AE-5730AC59889B}"/>
              </a:ext>
            </a:extLst>
          </p:cNvPr>
          <p:cNvSpPr txBox="1">
            <a:spLocks/>
          </p:cNvSpPr>
          <p:nvPr/>
        </p:nvSpPr>
        <p:spPr>
          <a:xfrm>
            <a:off x="497349" y="1030060"/>
            <a:ext cx="5845578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Exemplary waveforms of PANN for DAB</a:t>
            </a:r>
            <a:endParaRPr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832E06FB-34BD-D5C5-96E3-D88FE6F888E0}"/>
              </a:ext>
            </a:extLst>
          </p:cNvPr>
          <p:cNvSpPr txBox="1"/>
          <p:nvPr/>
        </p:nvSpPr>
        <p:spPr>
          <a:xfrm>
            <a:off x="3266205" y="6247886"/>
            <a:ext cx="551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DAB Variant (NPC-DAB) under TPS Modulation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C3EB10-9576-D0FF-5476-407B8601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4" y="1682214"/>
            <a:ext cx="11801475" cy="4587240"/>
          </a:xfrm>
          <a:prstGeom prst="rect">
            <a:avLst/>
          </a:prstGeom>
        </p:spPr>
      </p:pic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929BC95-D4F0-458E-23F2-587411C0B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3D016E-974C-F1CB-6890-3FF1E3BFABD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59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Buck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909" y="1030060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2: PANN for </a:t>
            </a:r>
            <a:r>
              <a:rPr lang="en-US" altLang="zh-CN" b="1" i="1" dirty="0"/>
              <a:t>Buck 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A4FA0EE-9B51-AB85-518F-A66DE7C3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229246"/>
              </p:ext>
            </p:extLst>
          </p:nvPr>
        </p:nvGraphicFramePr>
        <p:xfrm>
          <a:off x="1783550" y="5250891"/>
          <a:ext cx="2573337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52400" imgH="1193760" progId="Equation.DSMT4">
                  <p:embed/>
                </p:oleObj>
              </mc:Choice>
              <mc:Fallback>
                <p:oleObj name="Equation" r:id="rId2" imgW="2552400" imgH="11937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550" y="5250891"/>
                        <a:ext cx="2573337" cy="121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le 49">
            <a:extLst>
              <a:ext uri="{FF2B5EF4-FFF2-40B4-BE49-F238E27FC236}">
                <a16:creationId xmlns:a16="http://schemas.microsoft.com/office/drawing/2014/main" id="{984FB5D0-C75D-DEBD-1CD4-9F9930A65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244062"/>
              </p:ext>
            </p:extLst>
          </p:nvPr>
        </p:nvGraphicFramePr>
        <p:xfrm>
          <a:off x="503399" y="3518862"/>
          <a:ext cx="19107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488172625"/>
                    </a:ext>
                  </a:extLst>
                </a:gridCol>
                <a:gridCol w="915024">
                  <a:extLst>
                    <a:ext uri="{9D8B030D-6E8A-4147-A177-3AD203B41FA5}">
                      <a16:colId xmlns:a16="http://schemas.microsoft.com/office/drawing/2014/main" val="2748592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66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States </a:t>
                      </a:r>
                      <a:r>
                        <a:rPr lang="en-US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400" i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53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 </a:t>
                      </a:r>
                      <a:r>
                        <a:rPr lang="en-US" altLang="zh-CN" sz="1400" b="1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51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Circuit </a:t>
                      </a:r>
                      <a:r>
                        <a:rPr lang="el-GR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endParaRPr lang="zh-CN" altLang="en-US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L, C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42096"/>
                  </a:ext>
                </a:extLst>
              </a:tr>
            </a:tbl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02CECF7-0F1F-C9F5-1594-738DC79B0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574787"/>
              </p:ext>
            </p:extLst>
          </p:nvPr>
        </p:nvGraphicFramePr>
        <p:xfrm>
          <a:off x="6947535" y="1304925"/>
          <a:ext cx="40862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51080" imgH="1091880" progId="Equation.DSMT4">
                  <p:embed/>
                </p:oleObj>
              </mc:Choice>
              <mc:Fallback>
                <p:oleObj name="Equation" r:id="rId4" imgW="4051080" imgH="10918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A4FA0EE-9B51-AB85-518F-A66DE7C3E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535" y="1304925"/>
                        <a:ext cx="4086225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96C2F095-CFCD-8763-E298-15B61A3FA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9" y="1470740"/>
            <a:ext cx="4972050" cy="1733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CEE863-852F-6F00-BFDC-B316C66F7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387" y="3703835"/>
            <a:ext cx="2270760" cy="1386840"/>
          </a:xfrm>
          <a:prstGeom prst="rect">
            <a:avLst/>
          </a:prstGeom>
        </p:spPr>
      </p:pic>
      <p:cxnSp>
        <p:nvCxnSpPr>
          <p:cNvPr id="22" name="直接连接符 11">
            <a:extLst>
              <a:ext uri="{FF2B5EF4-FFF2-40B4-BE49-F238E27FC236}">
                <a16:creationId xmlns:a16="http://schemas.microsoft.com/office/drawing/2014/main" id="{9CC5ECC6-E8B1-1CB6-18DE-6AAA1C10C1B0}"/>
              </a:ext>
            </a:extLst>
          </p:cNvPr>
          <p:cNvCxnSpPr>
            <a:cxnSpLocks/>
          </p:cNvCxnSpPr>
          <p:nvPr/>
        </p:nvCxnSpPr>
        <p:spPr>
          <a:xfrm flipV="1">
            <a:off x="2758211" y="3407574"/>
            <a:ext cx="0" cy="1654972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>
            <a:extLst>
              <a:ext uri="{FF2B5EF4-FFF2-40B4-BE49-F238E27FC236}">
                <a16:creationId xmlns:a16="http://schemas.microsoft.com/office/drawing/2014/main" id="{450363B6-8F50-8968-1C74-0D54758FF089}"/>
              </a:ext>
            </a:extLst>
          </p:cNvPr>
          <p:cNvSpPr txBox="1"/>
          <p:nvPr/>
        </p:nvSpPr>
        <p:spPr>
          <a:xfrm>
            <a:off x="2983539" y="3333561"/>
            <a:ext cx="21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Equivalent Circuit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04A9CEF2-A2AF-9618-9C2F-C21CD249E621}"/>
              </a:ext>
            </a:extLst>
          </p:cNvPr>
          <p:cNvSpPr txBox="1"/>
          <p:nvPr/>
        </p:nvSpPr>
        <p:spPr>
          <a:xfrm>
            <a:off x="242899" y="5662490"/>
            <a:ext cx="14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B773B3D0-7608-1BF6-4706-35C62EFAF35A}"/>
              </a:ext>
            </a:extLst>
          </p:cNvPr>
          <p:cNvSpPr txBox="1"/>
          <p:nvPr/>
        </p:nvSpPr>
        <p:spPr>
          <a:xfrm>
            <a:off x="6884640" y="917866"/>
            <a:ext cx="421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 via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Explict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Euler Algorithm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26FBD631-1DB8-0C58-BB9F-EDB13372502F}"/>
              </a:ext>
            </a:extLst>
          </p:cNvPr>
          <p:cNvSpPr txBox="1"/>
          <p:nvPr/>
        </p:nvSpPr>
        <p:spPr>
          <a:xfrm>
            <a:off x="8927915" y="2855134"/>
            <a:ext cx="133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Simplify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57C0E742-1FA8-E004-5D31-75FDE635B2A8}"/>
              </a:ext>
            </a:extLst>
          </p:cNvPr>
          <p:cNvCxnSpPr>
            <a:cxnSpLocks/>
          </p:cNvCxnSpPr>
          <p:nvPr/>
        </p:nvCxnSpPr>
        <p:spPr>
          <a:xfrm flipV="1">
            <a:off x="9001984" y="2549000"/>
            <a:ext cx="0" cy="1071462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">
            <a:extLst>
              <a:ext uri="{FF2B5EF4-FFF2-40B4-BE49-F238E27FC236}">
                <a16:creationId xmlns:a16="http://schemas.microsoft.com/office/drawing/2014/main" id="{C12EC78D-08C8-C0F7-3672-0CE8775D890F}"/>
              </a:ext>
            </a:extLst>
          </p:cNvPr>
          <p:cNvSpPr txBox="1"/>
          <p:nvPr/>
        </p:nvSpPr>
        <p:spPr>
          <a:xfrm>
            <a:off x="7329324" y="6371144"/>
            <a:ext cx="283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Structure for Buck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连接符 11">
            <a:extLst>
              <a:ext uri="{FF2B5EF4-FFF2-40B4-BE49-F238E27FC236}">
                <a16:creationId xmlns:a16="http://schemas.microsoft.com/office/drawing/2014/main" id="{A5494C56-0FFC-9C4C-1E6D-5B25BA0BF5B3}"/>
              </a:ext>
            </a:extLst>
          </p:cNvPr>
          <p:cNvCxnSpPr>
            <a:cxnSpLocks/>
          </p:cNvCxnSpPr>
          <p:nvPr/>
        </p:nvCxnSpPr>
        <p:spPr>
          <a:xfrm rot="5400000">
            <a:off x="4248126" y="3143325"/>
            <a:ext cx="4022829" cy="1454738"/>
          </a:xfrm>
          <a:prstGeom prst="bentConnector3">
            <a:avLst>
              <a:gd name="adj1" fmla="val -7"/>
            </a:avLst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1">
            <a:extLst>
              <a:ext uri="{FF2B5EF4-FFF2-40B4-BE49-F238E27FC236}">
                <a16:creationId xmlns:a16="http://schemas.microsoft.com/office/drawing/2014/main" id="{DE98EB29-B49D-9932-2EA1-45EAC3314395}"/>
              </a:ext>
            </a:extLst>
          </p:cNvPr>
          <p:cNvCxnSpPr>
            <a:cxnSpLocks/>
          </p:cNvCxnSpPr>
          <p:nvPr/>
        </p:nvCxnSpPr>
        <p:spPr>
          <a:xfrm>
            <a:off x="4521200" y="5859250"/>
            <a:ext cx="1025252" cy="0"/>
          </a:xfrm>
          <a:prstGeom prst="line">
            <a:avLst/>
          </a:prstGeom>
          <a:ln w="57150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95A82F8-4BF1-693D-FB74-5E3DAF8F6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1784" y="3863297"/>
            <a:ext cx="6080760" cy="2590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1C5C09D-8148-93D5-C1D0-E9498B64F4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984" y="2391346"/>
            <a:ext cx="1996440" cy="1463040"/>
          </a:xfrm>
          <a:prstGeom prst="rect">
            <a:avLst/>
          </a:prstGeom>
        </p:spPr>
      </p:pic>
      <p:cxnSp>
        <p:nvCxnSpPr>
          <p:cNvPr id="63" name="直接连接符 11">
            <a:extLst>
              <a:ext uri="{FF2B5EF4-FFF2-40B4-BE49-F238E27FC236}">
                <a16:creationId xmlns:a16="http://schemas.microsoft.com/office/drawing/2014/main" id="{AC0F4E27-350D-B03B-6BBF-FA1B07603557}"/>
              </a:ext>
            </a:extLst>
          </p:cNvPr>
          <p:cNvCxnSpPr>
            <a:cxnSpLocks/>
            <a:endCxn id="62" idx="1"/>
          </p:cNvCxnSpPr>
          <p:nvPr/>
        </p:nvCxnSpPr>
        <p:spPr>
          <a:xfrm rot="5400000" flipH="1" flipV="1">
            <a:off x="5797185" y="3278895"/>
            <a:ext cx="747828" cy="43577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4">
            <a:extLst>
              <a:ext uri="{FF2B5EF4-FFF2-40B4-BE49-F238E27FC236}">
                <a16:creationId xmlns:a16="http://schemas.microsoft.com/office/drawing/2014/main" id="{751A3BF8-C6B0-72D2-A7C7-39ED7CDBFF00}"/>
              </a:ext>
            </a:extLst>
          </p:cNvPr>
          <p:cNvSpPr txBox="1"/>
          <p:nvPr/>
        </p:nvSpPr>
        <p:spPr>
          <a:xfrm>
            <a:off x="5681071" y="2772770"/>
            <a:ext cx="738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b="1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6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zh-CN" altLang="en-US" sz="16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2CCC4-08ED-E1F0-C537-DFC237AC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33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2D746C1-57A5-DD4B-7FEF-C89FF35D85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290C09-4820-A8CD-D2AF-EEDC7B426EB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908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DE5EB3BE-4743-DC68-426A-EA6C31C6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2" y="1781206"/>
            <a:ext cx="6219510" cy="381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Buck Converters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51" name="文本框 4">
            <a:extLst>
              <a:ext uri="{FF2B5EF4-FFF2-40B4-BE49-F238E27FC236}">
                <a16:creationId xmlns:a16="http://schemas.microsoft.com/office/drawing/2014/main" id="{22E03366-FE34-BE11-C6A7-06A5D35F1411}"/>
              </a:ext>
            </a:extLst>
          </p:cNvPr>
          <p:cNvSpPr txBox="1"/>
          <p:nvPr/>
        </p:nvSpPr>
        <p:spPr>
          <a:xfrm>
            <a:off x="1577454" y="5721732"/>
            <a:ext cx="343448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3.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Cell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.py :: class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EulerCell_Buck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239FBBE7-3AFE-299B-F761-ABDCB429DAAB}"/>
              </a:ext>
            </a:extLst>
          </p:cNvPr>
          <p:cNvSpPr txBox="1"/>
          <p:nvPr/>
        </p:nvSpPr>
        <p:spPr>
          <a:xfrm>
            <a:off x="7018568" y="5682189"/>
            <a:ext cx="42052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Inference Breakdown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Demo*)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“Buck-</a:t>
            </a:r>
            <a:r>
              <a:rPr lang="en-US" altLang="zh-CN" sz="1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inference.ipynb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4">
            <a:extLst>
              <a:ext uri="{FF2B5EF4-FFF2-40B4-BE49-F238E27FC236}">
                <a16:creationId xmlns:a16="http://schemas.microsoft.com/office/drawing/2014/main" id="{75A16A68-DB4E-9F80-26F1-EE5592BE823D}"/>
              </a:ext>
            </a:extLst>
          </p:cNvPr>
          <p:cNvSpPr txBox="1"/>
          <p:nvPr/>
        </p:nvSpPr>
        <p:spPr>
          <a:xfrm>
            <a:off x="555363" y="3570486"/>
            <a:ext cx="4549072" cy="27317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501F5264-3EB8-C45A-390D-97A338070E96}"/>
              </a:ext>
            </a:extLst>
          </p:cNvPr>
          <p:cNvSpPr txBox="1"/>
          <p:nvPr/>
        </p:nvSpPr>
        <p:spPr>
          <a:xfrm>
            <a:off x="557116" y="4758774"/>
            <a:ext cx="5812722" cy="546303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5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5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65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4">
            <a:extLst>
              <a:ext uri="{FF2B5EF4-FFF2-40B4-BE49-F238E27FC236}">
                <a16:creationId xmlns:a16="http://schemas.microsoft.com/office/drawing/2014/main" id="{CDA086BF-247C-BFAE-E6FD-778B8A1BF48A}"/>
              </a:ext>
            </a:extLst>
          </p:cNvPr>
          <p:cNvSpPr txBox="1"/>
          <p:nvPr/>
        </p:nvSpPr>
        <p:spPr>
          <a:xfrm>
            <a:off x="555363" y="4974680"/>
            <a:ext cx="208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of capacitor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D05DA5B3-B5F8-C39D-E822-339CFAC3FE07}"/>
              </a:ext>
            </a:extLst>
          </p:cNvPr>
          <p:cNvSpPr txBox="1">
            <a:spLocks/>
          </p:cNvSpPr>
          <p:nvPr/>
        </p:nvSpPr>
        <p:spPr>
          <a:xfrm>
            <a:off x="6606608" y="1781206"/>
            <a:ext cx="5029200" cy="381229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31CB1D5F-5BB7-DFC0-3817-4883A3650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909" y="1030060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2: PANN for </a:t>
            </a:r>
            <a:r>
              <a:rPr lang="en-US" altLang="zh-CN" b="1" i="1" dirty="0"/>
              <a:t>Buck Converters</a:t>
            </a:r>
            <a:endParaRPr lang="zh-CN" altLang="en-US" b="1" i="1" dirty="0"/>
          </a:p>
        </p:txBody>
      </p:sp>
      <p:sp>
        <p:nvSpPr>
          <p:cNvPr id="91" name="文本框 4">
            <a:extLst>
              <a:ext uri="{FF2B5EF4-FFF2-40B4-BE49-F238E27FC236}">
                <a16:creationId xmlns:a16="http://schemas.microsoft.com/office/drawing/2014/main" id="{DF6AED4E-AFE8-4943-8246-E703B76F5DDB}"/>
              </a:ext>
            </a:extLst>
          </p:cNvPr>
          <p:cNvSpPr txBox="1"/>
          <p:nvPr/>
        </p:nvSpPr>
        <p:spPr>
          <a:xfrm>
            <a:off x="557116" y="4154706"/>
            <a:ext cx="5812722" cy="523220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4">
            <a:extLst>
              <a:ext uri="{FF2B5EF4-FFF2-40B4-BE49-F238E27FC236}">
                <a16:creationId xmlns:a16="http://schemas.microsoft.com/office/drawing/2014/main" id="{B15B08F8-F53F-C144-E597-78AC9E47E248}"/>
              </a:ext>
            </a:extLst>
          </p:cNvPr>
          <p:cNvSpPr txBox="1"/>
          <p:nvPr/>
        </p:nvSpPr>
        <p:spPr>
          <a:xfrm>
            <a:off x="4360057" y="3831560"/>
            <a:ext cx="208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of inductor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3" name="文本框 4">
            <a:extLst>
              <a:ext uri="{FF2B5EF4-FFF2-40B4-BE49-F238E27FC236}">
                <a16:creationId xmlns:a16="http://schemas.microsoft.com/office/drawing/2014/main" id="{F3B146EB-ED0A-9E15-1204-A36B3A1AEF8C}"/>
              </a:ext>
            </a:extLst>
          </p:cNvPr>
          <p:cNvSpPr txBox="1"/>
          <p:nvPr/>
        </p:nvSpPr>
        <p:spPr>
          <a:xfrm>
            <a:off x="3360276" y="3212123"/>
            <a:ext cx="1744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Determine DCM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7" name="Picture 96" descr="A screenshot of a diagram&#10;&#10;Description automatically generated">
            <a:extLst>
              <a:ext uri="{FF2B5EF4-FFF2-40B4-BE49-F238E27FC236}">
                <a16:creationId xmlns:a16="http://schemas.microsoft.com/office/drawing/2014/main" id="{57A26688-A2A1-96D7-F4C8-71A0F91A4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t="8340" r="3811" b="6327"/>
          <a:stretch/>
        </p:blipFill>
        <p:spPr>
          <a:xfrm>
            <a:off x="6655899" y="1926953"/>
            <a:ext cx="4912571" cy="3520798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5CAA0A82-C4D0-6436-919F-07E6DF97E47B}"/>
              </a:ext>
            </a:extLst>
          </p:cNvPr>
          <p:cNvSpPr txBox="1"/>
          <p:nvPr/>
        </p:nvSpPr>
        <p:spPr>
          <a:xfrm>
            <a:off x="486721" y="5773372"/>
            <a:ext cx="1216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physics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9D1E12F-5FC3-6DB4-9D55-B09C6A6CD7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1DA1DA-4335-A756-7CC6-EADDBD030EBE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534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300" b="1" dirty="0"/>
              <a:t>Next-Generation of Explainable AI for Power Electronics</a:t>
            </a:r>
            <a:endParaRPr lang="zh-CN" altLang="en-US" sz="2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Circuit Insights Revealed in PANN </a:t>
            </a:r>
            <a:endParaRPr lang="zh-CN" altLang="en-US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35</a:t>
            </a:fld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0487EB-7BF9-9B06-34EC-BE42A5C98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91" y="1547472"/>
            <a:ext cx="8801100" cy="4362450"/>
          </a:xfrm>
          <a:prstGeom prst="rect">
            <a:avLst/>
          </a:prstGeom>
        </p:spPr>
      </p:pic>
      <p:sp>
        <p:nvSpPr>
          <p:cNvPr id="13" name="文本框 4">
            <a:extLst>
              <a:ext uri="{FF2B5EF4-FFF2-40B4-BE49-F238E27FC236}">
                <a16:creationId xmlns:a16="http://schemas.microsoft.com/office/drawing/2014/main" id="{DB164CC4-56C1-9122-EBD7-13FB611EE6D5}"/>
              </a:ext>
            </a:extLst>
          </p:cNvPr>
          <p:cNvSpPr txBox="1"/>
          <p:nvPr/>
        </p:nvSpPr>
        <p:spPr>
          <a:xfrm>
            <a:off x="1943227" y="4865305"/>
            <a:ext cx="17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171A7F4B-5118-EBF6-3FFD-F916BCCA1C44}"/>
              </a:ext>
            </a:extLst>
          </p:cNvPr>
          <p:cNvSpPr txBox="1"/>
          <p:nvPr/>
        </p:nvSpPr>
        <p:spPr>
          <a:xfrm>
            <a:off x="4384357" y="5075529"/>
            <a:ext cx="250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Switching behaviors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C9DFCE9D-09A9-DB90-8AD4-7D6FA003D383}"/>
              </a:ext>
            </a:extLst>
          </p:cNvPr>
          <p:cNvSpPr txBox="1"/>
          <p:nvPr/>
        </p:nvSpPr>
        <p:spPr>
          <a:xfrm>
            <a:off x="6892508" y="5285437"/>
            <a:ext cx="302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Commutation loop analysis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AC1CA64B-4021-0276-1B26-363EB1458A1F}"/>
              </a:ext>
            </a:extLst>
          </p:cNvPr>
          <p:cNvSpPr txBox="1"/>
          <p:nvPr/>
        </p:nvSpPr>
        <p:spPr>
          <a:xfrm>
            <a:off x="2359339" y="5889632"/>
            <a:ext cx="726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pushes the definition of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explainability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a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Height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Electronics Explainable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24E6239-DBE0-5AA9-33E6-BB7E9B1F4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E414BF-A194-4B1E-55AE-C881111C5F2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82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68A09783-2BF9-DB43-74DE-4736F1176868}"/>
              </a:ext>
            </a:extLst>
          </p:cNvPr>
          <p:cNvSpPr txBox="1">
            <a:spLocks/>
          </p:cNvSpPr>
          <p:nvPr/>
        </p:nvSpPr>
        <p:spPr>
          <a:xfrm>
            <a:off x="985164" y="3938242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118251A-B378-7B16-92D1-A7390A3C7458}"/>
              </a:ext>
            </a:extLst>
          </p:cNvPr>
          <p:cNvSpPr txBox="1">
            <a:spLocks/>
          </p:cNvSpPr>
          <p:nvPr/>
        </p:nvSpPr>
        <p:spPr>
          <a:xfrm>
            <a:off x="8488364" y="3947684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3F3CB484-EADD-98D9-BD73-B364A84F68F4}"/>
              </a:ext>
            </a:extLst>
          </p:cNvPr>
          <p:cNvSpPr txBox="1">
            <a:spLocks/>
          </p:cNvSpPr>
          <p:nvPr/>
        </p:nvSpPr>
        <p:spPr>
          <a:xfrm>
            <a:off x="8488364" y="935518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7A48965-B4AC-30C0-86C9-73B7CB424A0F}"/>
              </a:ext>
            </a:extLst>
          </p:cNvPr>
          <p:cNvSpPr txBox="1">
            <a:spLocks/>
          </p:cNvSpPr>
          <p:nvPr/>
        </p:nvSpPr>
        <p:spPr>
          <a:xfrm>
            <a:off x="985632" y="938496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C7AF80-E17F-A234-0C61-39D333A5D81B}"/>
              </a:ext>
            </a:extLst>
          </p:cNvPr>
          <p:cNvGrpSpPr>
            <a:grpSpLocks noChangeAspect="1"/>
          </p:cNvGrpSpPr>
          <p:nvPr/>
        </p:nvGrpSpPr>
        <p:grpSpPr>
          <a:xfrm>
            <a:off x="5206301" y="2978766"/>
            <a:ext cx="1802123" cy="1823956"/>
            <a:chOff x="4089504" y="1917301"/>
            <a:chExt cx="3726750" cy="3771900"/>
          </a:xfrm>
        </p:grpSpPr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AA376C6E-E1FC-9DC8-A5FA-5155A45B2B4F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93748EC-B46B-5474-3CC4-4130916BF7FE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3E0A084-633C-D302-4C52-F040B0CA850B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BA067E0-065B-FC65-F234-F81D403BC93F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42C191B-3DB6-AFA4-7E22-3D1DB594A32F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328DB19-B3F0-F67C-0B9C-16D33D077C06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A5118C2-3BE8-8683-A725-007C2A34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5F43426-7517-11FC-6B8C-2ED46D04489D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9A53D7-8D9C-3B46-75A9-464263FF7AB4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35A48E1-AAAD-7657-DDC7-6EBD696F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718E195-93AD-7BCA-5845-C05DD9467DC7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7D5D53-DE1B-C4F4-6F21-C26F8AFFBEF5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9E337BF-228F-2277-7F32-C08D613B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2BFBD1-A4CC-3896-6A02-302CDE938B69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83F23F1-F458-5B17-4242-0AE06BE23000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2B52E2-0EF3-19EB-0891-EFAE5848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2E9451-9513-D56E-74CD-AA410DB435EF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621E26-9634-464B-57AE-886B5DE21B9A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C0BCD25-38E3-9D65-A8A9-ACA4A36B10BD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62D9394-3E4D-5EC6-4D79-E45388B7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5E9F5D1-A6E4-A04A-9C47-87869D26E3A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8B93F2-B4D9-B567-ABD6-D006A48FEC47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3BD4A77-B49D-E9CF-E804-8924C5104D72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0D9968A-5302-5C84-23D7-7175CB3F565B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Key Takeaways of PANN Inference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pic>
        <p:nvPicPr>
          <p:cNvPr id="103" name="Picture 102" descr="A hand giving a key to another hand&#10;&#10;Description automatically generated">
            <a:extLst>
              <a:ext uri="{FF2B5EF4-FFF2-40B4-BE49-F238E27FC236}">
                <a16:creationId xmlns:a16="http://schemas.microsoft.com/office/drawing/2014/main" id="{4ED39CA5-AAED-937C-099D-BFA478AB671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5" y="3400714"/>
            <a:ext cx="1272176" cy="1000778"/>
          </a:xfrm>
          <a:prstGeom prst="rect">
            <a:avLst/>
          </a:prstGeom>
        </p:spPr>
      </p:pic>
      <p:sp>
        <p:nvSpPr>
          <p:cNvPr id="104" name="文本框 4">
            <a:extLst>
              <a:ext uri="{FF2B5EF4-FFF2-40B4-BE49-F238E27FC236}">
                <a16:creationId xmlns:a16="http://schemas.microsoft.com/office/drawing/2014/main" id="{6CD67E3A-A90F-D8FB-31BB-D61EE1FCA6EB}"/>
              </a:ext>
            </a:extLst>
          </p:cNvPr>
          <p:cNvSpPr txBox="1"/>
          <p:nvPr/>
        </p:nvSpPr>
        <p:spPr>
          <a:xfrm>
            <a:off x="5220498" y="4654100"/>
            <a:ext cx="171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Inference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420563-8A0B-5B82-5CDE-F219EAA5E1AB}"/>
              </a:ext>
            </a:extLst>
          </p:cNvPr>
          <p:cNvSpPr txBox="1"/>
          <p:nvPr/>
        </p:nvSpPr>
        <p:spPr>
          <a:xfrm>
            <a:off x="5292447" y="2766989"/>
            <a:ext cx="157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Takeaways </a:t>
            </a:r>
            <a:endParaRPr lang="zh-CN" altLang="en-US" sz="1600" i="1" dirty="0"/>
          </a:p>
        </p:txBody>
      </p:sp>
      <p:sp>
        <p:nvSpPr>
          <p:cNvPr id="138" name="文本框 4">
            <a:extLst>
              <a:ext uri="{FF2B5EF4-FFF2-40B4-BE49-F238E27FC236}">
                <a16:creationId xmlns:a16="http://schemas.microsoft.com/office/drawing/2014/main" id="{854828C8-ABEA-4C45-9AB7-0473C4A6F003}"/>
              </a:ext>
            </a:extLst>
          </p:cNvPr>
          <p:cNvSpPr txBox="1"/>
          <p:nvPr/>
        </p:nvSpPr>
        <p:spPr>
          <a:xfrm>
            <a:off x="1339296" y="1652452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Equivalent circuit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9" name="直接连接符 11">
            <a:extLst>
              <a:ext uri="{FF2B5EF4-FFF2-40B4-BE49-F238E27FC236}">
                <a16:creationId xmlns:a16="http://schemas.microsoft.com/office/drawing/2014/main" id="{3F36504F-6D1C-C4B3-CB80-8F63F5B1380C}"/>
              </a:ext>
            </a:extLst>
          </p:cNvPr>
          <p:cNvCxnSpPr>
            <a:cxnSpLocks/>
          </p:cNvCxnSpPr>
          <p:nvPr/>
        </p:nvCxnSpPr>
        <p:spPr>
          <a:xfrm flipV="1">
            <a:off x="2262945" y="1432859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4">
            <a:extLst>
              <a:ext uri="{FF2B5EF4-FFF2-40B4-BE49-F238E27FC236}">
                <a16:creationId xmlns:a16="http://schemas.microsoft.com/office/drawing/2014/main" id="{C386BD2B-C124-3DDC-165B-F978E56DF999}"/>
              </a:ext>
            </a:extLst>
          </p:cNvPr>
          <p:cNvSpPr txBox="1"/>
          <p:nvPr/>
        </p:nvSpPr>
        <p:spPr>
          <a:xfrm>
            <a:off x="1252100" y="931904"/>
            <a:ext cx="2021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states, inputs, outputs variables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4">
            <a:extLst>
              <a:ext uri="{FF2B5EF4-FFF2-40B4-BE49-F238E27FC236}">
                <a16:creationId xmlns:a16="http://schemas.microsoft.com/office/drawing/2014/main" id="{D888C961-189F-AD17-80FB-BCFB122F304B}"/>
              </a:ext>
            </a:extLst>
          </p:cNvPr>
          <p:cNvSpPr txBox="1"/>
          <p:nvPr/>
        </p:nvSpPr>
        <p:spPr>
          <a:xfrm>
            <a:off x="1295004" y="2183100"/>
            <a:ext cx="193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 state-space circuit equations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4">
            <a:extLst>
              <a:ext uri="{FF2B5EF4-FFF2-40B4-BE49-F238E27FC236}">
                <a16:creationId xmlns:a16="http://schemas.microsoft.com/office/drawing/2014/main" id="{A9DF7949-7E6E-9AFC-1E29-6B561FB6852F}"/>
              </a:ext>
            </a:extLst>
          </p:cNvPr>
          <p:cNvSpPr txBox="1"/>
          <p:nvPr/>
        </p:nvSpPr>
        <p:spPr>
          <a:xfrm>
            <a:off x="1308433" y="2909748"/>
            <a:ext cx="192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Discretized state-space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4">
            <a:extLst>
              <a:ext uri="{FF2B5EF4-FFF2-40B4-BE49-F238E27FC236}">
                <a16:creationId xmlns:a16="http://schemas.microsoft.com/office/drawing/2014/main" id="{F801AF4A-AA6E-4CC4-4064-14200F107754}"/>
              </a:ext>
            </a:extLst>
          </p:cNvPr>
          <p:cNvSpPr txBox="1"/>
          <p:nvPr/>
        </p:nvSpPr>
        <p:spPr>
          <a:xfrm>
            <a:off x="1339296" y="3372197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Construct PANN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7" name="直接连接符 11">
            <a:extLst>
              <a:ext uri="{FF2B5EF4-FFF2-40B4-BE49-F238E27FC236}">
                <a16:creationId xmlns:a16="http://schemas.microsoft.com/office/drawing/2014/main" id="{D40B03E6-F35F-5E03-8F13-9DF94106A80D}"/>
              </a:ext>
            </a:extLst>
          </p:cNvPr>
          <p:cNvCxnSpPr>
            <a:cxnSpLocks/>
          </p:cNvCxnSpPr>
          <p:nvPr/>
        </p:nvCxnSpPr>
        <p:spPr>
          <a:xfrm flipV="1">
            <a:off x="2262945" y="1952906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1">
            <a:extLst>
              <a:ext uri="{FF2B5EF4-FFF2-40B4-BE49-F238E27FC236}">
                <a16:creationId xmlns:a16="http://schemas.microsoft.com/office/drawing/2014/main" id="{A240200F-F9B7-E63E-6F75-E219248754C3}"/>
              </a:ext>
            </a:extLst>
          </p:cNvPr>
          <p:cNvCxnSpPr>
            <a:cxnSpLocks/>
          </p:cNvCxnSpPr>
          <p:nvPr/>
        </p:nvCxnSpPr>
        <p:spPr>
          <a:xfrm flipV="1">
            <a:off x="2262945" y="2655425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1">
            <a:extLst>
              <a:ext uri="{FF2B5EF4-FFF2-40B4-BE49-F238E27FC236}">
                <a16:creationId xmlns:a16="http://schemas.microsoft.com/office/drawing/2014/main" id="{B2ACC297-4153-AE49-AAF6-4DC4A02280A8}"/>
              </a:ext>
            </a:extLst>
          </p:cNvPr>
          <p:cNvCxnSpPr>
            <a:cxnSpLocks/>
          </p:cNvCxnSpPr>
          <p:nvPr/>
        </p:nvCxnSpPr>
        <p:spPr>
          <a:xfrm flipV="1">
            <a:off x="2262945" y="3159213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4">
            <a:extLst>
              <a:ext uri="{FF2B5EF4-FFF2-40B4-BE49-F238E27FC236}">
                <a16:creationId xmlns:a16="http://schemas.microsoft.com/office/drawing/2014/main" id="{4714DDD0-94D4-9C03-5A67-841FC59D9ED9}"/>
              </a:ext>
            </a:extLst>
          </p:cNvPr>
          <p:cNvSpPr txBox="1"/>
          <p:nvPr/>
        </p:nvSpPr>
        <p:spPr>
          <a:xfrm>
            <a:off x="1032081" y="4256652"/>
            <a:ext cx="2416391" cy="2110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ODE/PDE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Time-domain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modeling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Present predictions are used to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 next states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 state variables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based on input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variables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from expert systems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FA376FE-2F8F-6AC3-8A97-AEEEE4C0D15B}"/>
              </a:ext>
            </a:extLst>
          </p:cNvPr>
          <p:cNvGrpSpPr>
            <a:grpSpLocks noChangeAspect="1"/>
          </p:cNvGrpSpPr>
          <p:nvPr/>
        </p:nvGrpSpPr>
        <p:grpSpPr>
          <a:xfrm>
            <a:off x="8770983" y="1804977"/>
            <a:ext cx="1982955" cy="1449631"/>
            <a:chOff x="6932445" y="-1533102"/>
            <a:chExt cx="2738992" cy="2002329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F350BCD-0BFC-F2BA-FD76-1D361595F342}"/>
                </a:ext>
              </a:extLst>
            </p:cNvPr>
            <p:cNvSpPr/>
            <p:nvPr/>
          </p:nvSpPr>
          <p:spPr>
            <a:xfrm rot="5400000" flipH="1" flipV="1">
              <a:off x="6932444" y="-1509220"/>
              <a:ext cx="895637" cy="895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BBCB53C-70B2-8536-55EE-CD58F78B3FD0}"/>
                </a:ext>
              </a:extLst>
            </p:cNvPr>
            <p:cNvSpPr/>
            <p:nvPr/>
          </p:nvSpPr>
          <p:spPr>
            <a:xfrm flipH="1">
              <a:off x="7020902" y="-1420762"/>
              <a:ext cx="718721" cy="7187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EB8671D-22D8-B325-48A2-CD4BF0D750A2}"/>
                </a:ext>
              </a:extLst>
            </p:cNvPr>
            <p:cNvSpPr/>
            <p:nvPr/>
          </p:nvSpPr>
          <p:spPr>
            <a:xfrm rot="16200000" flipH="1">
              <a:off x="7864888" y="-426409"/>
              <a:ext cx="895637" cy="895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2093E51-D194-3698-FEA9-996273BC1FF1}"/>
                </a:ext>
              </a:extLst>
            </p:cNvPr>
            <p:cNvSpPr/>
            <p:nvPr/>
          </p:nvSpPr>
          <p:spPr>
            <a:xfrm flipH="1" flipV="1">
              <a:off x="7953346" y="-337951"/>
              <a:ext cx="718721" cy="7187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innerShdw blurRad="63500" dist="50800" dir="135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F14519B-26BE-65B7-BBEF-B05D4435FB36}"/>
                </a:ext>
              </a:extLst>
            </p:cNvPr>
            <p:cNvSpPr/>
            <p:nvPr/>
          </p:nvSpPr>
          <p:spPr>
            <a:xfrm rot="5400000" flipH="1" flipV="1">
              <a:off x="8733753" y="-1478750"/>
              <a:ext cx="895637" cy="895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F5B4990-E862-C8E6-9F8B-278FEC58AF1A}"/>
                </a:ext>
              </a:extLst>
            </p:cNvPr>
            <p:cNvSpPr/>
            <p:nvPr/>
          </p:nvSpPr>
          <p:spPr>
            <a:xfrm flipH="1">
              <a:off x="8822211" y="-1390292"/>
              <a:ext cx="718721" cy="7187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 dirty="0"/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3D729DCA-4D1E-C393-4808-9920745F8A29}"/>
                </a:ext>
              </a:extLst>
            </p:cNvPr>
            <p:cNvCxnSpPr>
              <a:cxnSpLocks/>
            </p:cNvCxnSpPr>
            <p:nvPr/>
          </p:nvCxnSpPr>
          <p:spPr>
            <a:xfrm>
              <a:off x="7574323" y="-553948"/>
              <a:ext cx="290565" cy="316431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013B537-D531-5B6C-BF9F-33533261D3AB}"/>
                </a:ext>
              </a:extLst>
            </p:cNvPr>
            <p:cNvCxnSpPr>
              <a:cxnSpLocks/>
              <a:endCxn id="169" idx="2"/>
            </p:cNvCxnSpPr>
            <p:nvPr/>
          </p:nvCxnSpPr>
          <p:spPr>
            <a:xfrm flipV="1">
              <a:off x="8755445" y="-533732"/>
              <a:ext cx="416307" cy="390478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FD93EA0-646E-C3CC-0C28-75D974A69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102" y="-445273"/>
              <a:ext cx="439336" cy="402858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34068F-D3BB-EB2F-DD7E-567A2423C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7025895" y="-1449586"/>
              <a:ext cx="719390" cy="719390"/>
            </a:xfrm>
            <a:prstGeom prst="rect">
              <a:avLst/>
            </a:prstGeom>
          </p:spPr>
        </p:pic>
        <p:pic>
          <p:nvPicPr>
            <p:cNvPr id="169" name="Picture 168" descr="A black and white symbol with circles and dots&#10;&#10;Description automatically generated">
              <a:extLst>
                <a:ext uri="{FF2B5EF4-FFF2-40B4-BE49-F238E27FC236}">
                  <a16:creationId xmlns:a16="http://schemas.microsoft.com/office/drawing/2014/main" id="{E54160BD-23AF-48D1-DF41-773B1995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2067" y="-1533102"/>
              <a:ext cx="999370" cy="999370"/>
            </a:xfrm>
            <a:prstGeom prst="rect">
              <a:avLst/>
            </a:prstGeom>
          </p:spPr>
        </p:pic>
        <p:pic>
          <p:nvPicPr>
            <p:cNvPr id="170" name="Picture 169" descr="A black gear with arrows around it&#10;&#10;Description automatically generated">
              <a:extLst>
                <a:ext uri="{FF2B5EF4-FFF2-40B4-BE49-F238E27FC236}">
                  <a16:creationId xmlns:a16="http://schemas.microsoft.com/office/drawing/2014/main" id="{E7041F05-3312-CB27-C3A4-07F27B77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081" y="-228021"/>
              <a:ext cx="976459" cy="486669"/>
            </a:xfrm>
            <a:prstGeom prst="rect">
              <a:avLst/>
            </a:prstGeom>
          </p:spPr>
        </p:pic>
      </p:grpSp>
      <p:sp>
        <p:nvSpPr>
          <p:cNvPr id="177" name="文本框 4">
            <a:extLst>
              <a:ext uri="{FF2B5EF4-FFF2-40B4-BE49-F238E27FC236}">
                <a16:creationId xmlns:a16="http://schemas.microsoft.com/office/drawing/2014/main" id="{3ADD8C78-13DC-677B-2FC0-53C6785EC503}"/>
              </a:ext>
            </a:extLst>
          </p:cNvPr>
          <p:cNvSpPr txBox="1"/>
          <p:nvPr/>
        </p:nvSpPr>
        <p:spPr>
          <a:xfrm>
            <a:off x="8864370" y="3203753"/>
            <a:ext cx="1826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I. Recurrence Cell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8" name="文本框 4">
            <a:extLst>
              <a:ext uri="{FF2B5EF4-FFF2-40B4-BE49-F238E27FC236}">
                <a16:creationId xmlns:a16="http://schemas.microsoft.com/office/drawing/2014/main" id="{94DC9FF3-4512-41BD-9527-AE84830D44A8}"/>
              </a:ext>
            </a:extLst>
          </p:cNvPr>
          <p:cNvSpPr txBox="1"/>
          <p:nvPr/>
        </p:nvSpPr>
        <p:spPr>
          <a:xfrm>
            <a:off x="8464739" y="1279914"/>
            <a:ext cx="1261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II. Input Blocks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9" name="文本框 4">
            <a:extLst>
              <a:ext uri="{FF2B5EF4-FFF2-40B4-BE49-F238E27FC236}">
                <a16:creationId xmlns:a16="http://schemas.microsoft.com/office/drawing/2014/main" id="{2D0F41BA-C9EF-4713-3673-982E5775D1F2}"/>
              </a:ext>
            </a:extLst>
          </p:cNvPr>
          <p:cNvSpPr txBox="1"/>
          <p:nvPr/>
        </p:nvSpPr>
        <p:spPr>
          <a:xfrm>
            <a:off x="8660847" y="3414975"/>
            <a:ext cx="221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Loop through timestamps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0" name="文本框 4">
            <a:extLst>
              <a:ext uri="{FF2B5EF4-FFF2-40B4-BE49-F238E27FC236}">
                <a16:creationId xmlns:a16="http://schemas.microsoft.com/office/drawing/2014/main" id="{5570824E-E65B-B250-C3C1-745B7F5AABCA}"/>
              </a:ext>
            </a:extLst>
          </p:cNvPr>
          <p:cNvSpPr txBox="1"/>
          <p:nvPr/>
        </p:nvSpPr>
        <p:spPr>
          <a:xfrm>
            <a:off x="2243605" y="2645904"/>
            <a:ext cx="106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Numerical</a:t>
            </a:r>
            <a:endParaRPr kumimoji="0" lang="zh-CN" altLang="en-US" sz="1400" b="1" i="1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1" name="文本框 4">
            <a:extLst>
              <a:ext uri="{FF2B5EF4-FFF2-40B4-BE49-F238E27FC236}">
                <a16:creationId xmlns:a16="http://schemas.microsoft.com/office/drawing/2014/main" id="{7A0186FC-DDAB-E529-24B4-DD216F74F544}"/>
              </a:ext>
            </a:extLst>
          </p:cNvPr>
          <p:cNvSpPr txBox="1"/>
          <p:nvPr/>
        </p:nvSpPr>
        <p:spPr>
          <a:xfrm>
            <a:off x="9761434" y="1300246"/>
            <a:ext cx="1261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III. Physics Cell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2" name="文本框 4">
            <a:extLst>
              <a:ext uri="{FF2B5EF4-FFF2-40B4-BE49-F238E27FC236}">
                <a16:creationId xmlns:a16="http://schemas.microsoft.com/office/drawing/2014/main" id="{6F85EFC8-677B-F4B7-6F0A-1DC375539BBE}"/>
              </a:ext>
            </a:extLst>
          </p:cNvPr>
          <p:cNvSpPr txBox="1"/>
          <p:nvPr/>
        </p:nvSpPr>
        <p:spPr>
          <a:xfrm>
            <a:off x="8383850" y="869153"/>
            <a:ext cx="1442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Generate Input Signals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3" name="文本框 4">
            <a:extLst>
              <a:ext uri="{FF2B5EF4-FFF2-40B4-BE49-F238E27FC236}">
                <a16:creationId xmlns:a16="http://schemas.microsoft.com/office/drawing/2014/main" id="{324DC323-AE54-8C0C-C1D3-AC5420C1B73C}"/>
              </a:ext>
            </a:extLst>
          </p:cNvPr>
          <p:cNvSpPr txBox="1"/>
          <p:nvPr/>
        </p:nvSpPr>
        <p:spPr>
          <a:xfrm>
            <a:off x="9906962" y="869153"/>
            <a:ext cx="105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Physics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4" name="文本框 4">
            <a:extLst>
              <a:ext uri="{FF2B5EF4-FFF2-40B4-BE49-F238E27FC236}">
                <a16:creationId xmlns:a16="http://schemas.microsoft.com/office/drawing/2014/main" id="{635A20CD-BF36-96DD-1D01-2DB1615CC97E}"/>
              </a:ext>
            </a:extLst>
          </p:cNvPr>
          <p:cNvSpPr txBox="1"/>
          <p:nvPr/>
        </p:nvSpPr>
        <p:spPr>
          <a:xfrm>
            <a:off x="8507059" y="4327080"/>
            <a:ext cx="2452333" cy="203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Physics-crafted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structure: state-space circuit physics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compliance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xplainability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 power electronics: switching behaviors, commutation loops, operating modes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A09B3-A209-C263-DEEB-44B3BBAE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40DD67A8-1C2E-D52C-540F-04E24911B1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FBED2DA-6279-34BB-E7C8-F02DF335BA7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cxnSp>
        <p:nvCxnSpPr>
          <p:cNvPr id="95" name="直接连接符 11">
            <a:extLst>
              <a:ext uri="{FF2B5EF4-FFF2-40B4-BE49-F238E27FC236}">
                <a16:creationId xmlns:a16="http://schemas.microsoft.com/office/drawing/2014/main" id="{05674389-59C5-734A-0F85-60706EF454E5}"/>
              </a:ext>
            </a:extLst>
          </p:cNvPr>
          <p:cNvCxnSpPr>
            <a:cxnSpLocks/>
          </p:cNvCxnSpPr>
          <p:nvPr/>
        </p:nvCxnSpPr>
        <p:spPr>
          <a:xfrm flipH="1" flipV="1">
            <a:off x="6076619" y="829385"/>
            <a:ext cx="0" cy="19376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11">
            <a:extLst>
              <a:ext uri="{FF2B5EF4-FFF2-40B4-BE49-F238E27FC236}">
                <a16:creationId xmlns:a16="http://schemas.microsoft.com/office/drawing/2014/main" id="{52FE860F-D478-AF04-B17F-E13AF3A9D829}"/>
              </a:ext>
            </a:extLst>
          </p:cNvPr>
          <p:cNvCxnSpPr>
            <a:cxnSpLocks/>
          </p:cNvCxnSpPr>
          <p:nvPr/>
        </p:nvCxnSpPr>
        <p:spPr>
          <a:xfrm flipV="1">
            <a:off x="6076825" y="5229311"/>
            <a:ext cx="0" cy="162868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1">
            <a:extLst>
              <a:ext uri="{FF2B5EF4-FFF2-40B4-BE49-F238E27FC236}">
                <a16:creationId xmlns:a16="http://schemas.microsoft.com/office/drawing/2014/main" id="{269F507B-E6D3-1E2D-FCC5-CC4A91882B77}"/>
              </a:ext>
            </a:extLst>
          </p:cNvPr>
          <p:cNvCxnSpPr>
            <a:cxnSpLocks/>
            <a:stCxn id="81" idx="6"/>
          </p:cNvCxnSpPr>
          <p:nvPr/>
        </p:nvCxnSpPr>
        <p:spPr>
          <a:xfrm flipH="1" flipV="1">
            <a:off x="0" y="3843092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">
            <a:extLst>
              <a:ext uri="{FF2B5EF4-FFF2-40B4-BE49-F238E27FC236}">
                <a16:creationId xmlns:a16="http://schemas.microsoft.com/office/drawing/2014/main" id="{5A28E39E-5D0E-B7A0-D6DC-980EA39E260A}"/>
              </a:ext>
            </a:extLst>
          </p:cNvPr>
          <p:cNvCxnSpPr>
            <a:cxnSpLocks/>
          </p:cNvCxnSpPr>
          <p:nvPr/>
        </p:nvCxnSpPr>
        <p:spPr>
          <a:xfrm flipH="1" flipV="1">
            <a:off x="6867685" y="3870830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7A0EB2E-9D3A-6DF6-683E-B78BFA425989}"/>
              </a:ext>
            </a:extLst>
          </p:cNvPr>
          <p:cNvSpPr/>
          <p:nvPr/>
        </p:nvSpPr>
        <p:spPr>
          <a:xfrm>
            <a:off x="3553424" y="943303"/>
            <a:ext cx="15811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1. To Customize PANN for ANY Power Converter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558DBA96-48E5-B068-5E48-519A6C2652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00362" y="2312525"/>
            <a:ext cx="685800" cy="6858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0328705A-604B-FB7E-445E-07C4FDAB27CD}"/>
              </a:ext>
            </a:extLst>
          </p:cNvPr>
          <p:cNvSpPr/>
          <p:nvPr/>
        </p:nvSpPr>
        <p:spPr>
          <a:xfrm>
            <a:off x="3652758" y="5607642"/>
            <a:ext cx="158119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3. Main Features of PANN Inference</a:t>
            </a:r>
          </a:p>
        </p:txBody>
      </p:sp>
      <p:pic>
        <p:nvPicPr>
          <p:cNvPr id="117" name="Picture 1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745A0B-BA3A-7BC5-834C-50F60DF532E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66" y="4686107"/>
            <a:ext cx="711937" cy="711937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41853343-5E77-4C0B-DD70-2EFB61FD314F}"/>
              </a:ext>
            </a:extLst>
          </p:cNvPr>
          <p:cNvSpPr/>
          <p:nvPr/>
        </p:nvSpPr>
        <p:spPr>
          <a:xfrm>
            <a:off x="7170018" y="940739"/>
            <a:ext cx="126149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2.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Code Structure of PANN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DD3C41F7-58A3-94AA-C285-B8BEAB69B3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06167" y="2307371"/>
            <a:ext cx="777240" cy="77724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071EB14D-97B7-BC6E-4BD0-DE59A4B686FA}"/>
              </a:ext>
            </a:extLst>
          </p:cNvPr>
          <p:cNvSpPr/>
          <p:nvPr/>
        </p:nvSpPr>
        <p:spPr>
          <a:xfrm>
            <a:off x="7106925" y="5638957"/>
            <a:ext cx="138767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4.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Explain-ability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 of PANN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E07B671-8962-3F44-0DAD-BA5419F2CC13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61147" y="4727116"/>
            <a:ext cx="879231" cy="9144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3079016-28BC-2753-EC5B-A5BEC5322465}"/>
              </a:ext>
            </a:extLst>
          </p:cNvPr>
          <p:cNvPicPr>
            <a:picLocks noChangeAspect="1"/>
          </p:cNvPicPr>
          <p:nvPr/>
        </p:nvPicPr>
        <p:blipFill>
          <a:blip r:embed="rId19">
            <a:grayscl/>
          </a:blip>
          <a:stretch>
            <a:fillRect/>
          </a:stretch>
        </p:blipFill>
        <p:spPr>
          <a:xfrm>
            <a:off x="7622185" y="5007068"/>
            <a:ext cx="345178" cy="3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8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Section IV. PANN is Light in Two Aspects: Data-Light and Lightweight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Xinze Li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37</a:t>
            </a:fld>
            <a:endParaRPr lang="zh-CN" alt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C83C8F-2E0A-6F0C-3351-D6AF0EFBA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16" y="5009219"/>
            <a:ext cx="4011168" cy="9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77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39" y="81119"/>
            <a:ext cx="8536939" cy="637770"/>
          </a:xfrm>
        </p:spPr>
        <p:txBody>
          <a:bodyPr>
            <a:noAutofit/>
          </a:bodyPr>
          <a:lstStyle/>
          <a:p>
            <a:r>
              <a:rPr lang="en-US" altLang="zh-CN" sz="2300" b="1" dirty="0"/>
              <a:t>PANN Training: Adjust Neural Parameters to Minimize Loss</a:t>
            </a:r>
            <a:endParaRPr lang="zh-CN" altLang="en-US" sz="2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Training is </a:t>
            </a:r>
            <a:r>
              <a:rPr lang="en-US" altLang="zh-CN" b="1" i="1" dirty="0"/>
              <a:t>Imperative</a:t>
            </a:r>
            <a:r>
              <a:rPr lang="en-US" altLang="zh-CN" dirty="0"/>
              <a:t> to minimize losses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9A4195-9691-4416-EA97-9FEA70E2D1D4}"/>
              </a:ext>
            </a:extLst>
          </p:cNvPr>
          <p:cNvSpPr txBox="1">
            <a:spLocks/>
          </p:cNvSpPr>
          <p:nvPr/>
        </p:nvSpPr>
        <p:spPr>
          <a:xfrm>
            <a:off x="6161314" y="3956138"/>
            <a:ext cx="5486400" cy="2468880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C295D1-4F3D-9B9C-8460-60060F4D348D}"/>
              </a:ext>
            </a:extLst>
          </p:cNvPr>
          <p:cNvSpPr txBox="1">
            <a:spLocks/>
          </p:cNvSpPr>
          <p:nvPr/>
        </p:nvSpPr>
        <p:spPr>
          <a:xfrm>
            <a:off x="6161314" y="1145806"/>
            <a:ext cx="5486400" cy="246888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9BB6B282-E07B-CCF7-7749-FCEE52B30914}"/>
              </a:ext>
            </a:extLst>
          </p:cNvPr>
          <p:cNvSpPr txBox="1"/>
          <p:nvPr/>
        </p:nvSpPr>
        <p:spPr>
          <a:xfrm>
            <a:off x="6738204" y="6413394"/>
            <a:ext cx="433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After Proper Training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32A33DEB-1991-AF29-B507-E13CEFF80AB9}"/>
              </a:ext>
            </a:extLst>
          </p:cNvPr>
          <p:cNvSpPr txBox="1"/>
          <p:nvPr/>
        </p:nvSpPr>
        <p:spPr>
          <a:xfrm>
            <a:off x="7959713" y="787009"/>
            <a:ext cx="188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Before Training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047FEB28-D949-1880-B116-CF60F023D4D7}"/>
              </a:ext>
            </a:extLst>
          </p:cNvPr>
          <p:cNvSpPr txBox="1"/>
          <p:nvPr/>
        </p:nvSpPr>
        <p:spPr>
          <a:xfrm>
            <a:off x="6161314" y="1141296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before Training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10 m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80 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1.1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FC5CA114-7FD4-7481-855F-997F17E0FA17}"/>
              </a:ext>
            </a:extLst>
          </p:cNvPr>
          <p:cNvSpPr txBox="1"/>
          <p:nvPr/>
        </p:nvSpPr>
        <p:spPr>
          <a:xfrm>
            <a:off x="6130184" y="3958728"/>
            <a:ext cx="474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after Training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1.8 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64 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1.0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F394CEF-09BF-315F-8E48-65E990C259A8}"/>
              </a:ext>
            </a:extLst>
          </p:cNvPr>
          <p:cNvSpPr txBox="1">
            <a:spLocks/>
          </p:cNvSpPr>
          <p:nvPr/>
        </p:nvSpPr>
        <p:spPr>
          <a:xfrm>
            <a:off x="453203" y="1479850"/>
            <a:ext cx="5252366" cy="5010314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D595A926-7A58-391A-6B69-EF63F7CE8A36}"/>
              </a:ext>
            </a:extLst>
          </p:cNvPr>
          <p:cNvSpPr txBox="1"/>
          <p:nvPr/>
        </p:nvSpPr>
        <p:spPr>
          <a:xfrm>
            <a:off x="1191681" y="1619322"/>
            <a:ext cx="3775409" cy="22025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Manufacturing tolerance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Ambient variations</a:t>
            </a:r>
          </a:p>
          <a:p>
            <a:pPr marL="621792" lvl="1" indent="-3429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drift</a:t>
            </a:r>
          </a:p>
          <a:p>
            <a:pPr marL="621792" lvl="1" indent="-3429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Operation conditions</a:t>
            </a:r>
          </a:p>
          <a:p>
            <a:pPr marL="621792" lvl="1" indent="-3429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Electromagnetic interference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Aging and degradation</a:t>
            </a:r>
          </a:p>
        </p:txBody>
      </p:sp>
      <p:pic>
        <p:nvPicPr>
          <p:cNvPr id="24" name="Picture 23" descr="A blue line art of a machine&#10;&#10;Description automatically generated">
            <a:extLst>
              <a:ext uri="{FF2B5EF4-FFF2-40B4-BE49-F238E27FC236}">
                <a16:creationId xmlns:a16="http://schemas.microsoft.com/office/drawing/2014/main" id="{861AE464-A66E-E22F-721B-561714547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96" y="1714966"/>
            <a:ext cx="679458" cy="679458"/>
          </a:xfrm>
          <a:prstGeom prst="rect">
            <a:avLst/>
          </a:prstGeom>
        </p:spPr>
      </p:pic>
      <p:pic>
        <p:nvPicPr>
          <p:cNvPr id="28" name="Picture 27" descr="A black and white line drawing of a hourglass and a circle with a arrow&#10;&#10;Description automatically generated">
            <a:extLst>
              <a:ext uri="{FF2B5EF4-FFF2-40B4-BE49-F238E27FC236}">
                <a16:creationId xmlns:a16="http://schemas.microsoft.com/office/drawing/2014/main" id="{DCAC212E-20F4-73D7-DA25-41874A5176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54" y="3089271"/>
            <a:ext cx="679458" cy="679458"/>
          </a:xfrm>
          <a:prstGeom prst="rect">
            <a:avLst/>
          </a:prstGeom>
        </p:spPr>
      </p:pic>
      <p:pic>
        <p:nvPicPr>
          <p:cNvPr id="30" name="Picture 29" descr="Several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2F413136-80F3-2D49-B181-6A6381772A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83" y="3169525"/>
            <a:ext cx="756804" cy="518951"/>
          </a:xfrm>
          <a:prstGeom prst="rect">
            <a:avLst/>
          </a:prstGeom>
        </p:spPr>
      </p:pic>
      <p:pic>
        <p:nvPicPr>
          <p:cNvPr id="37" name="图片 8" descr="Figure_3">
            <a:extLst>
              <a:ext uri="{FF2B5EF4-FFF2-40B4-BE49-F238E27FC236}">
                <a16:creationId xmlns:a16="http://schemas.microsoft.com/office/drawing/2014/main" id="{57B4D363-999B-6F23-72DB-CD85FDDD3D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74" t="2703" r="1182" b="2285"/>
          <a:stretch/>
        </p:blipFill>
        <p:spPr>
          <a:xfrm>
            <a:off x="3856209" y="2453480"/>
            <a:ext cx="1015480" cy="603046"/>
          </a:xfrm>
          <a:prstGeom prst="rect">
            <a:avLst/>
          </a:prstGeom>
        </p:spPr>
      </p:pic>
      <p:pic>
        <p:nvPicPr>
          <p:cNvPr id="41" name="Picture 40" descr="A thermometer with a blue liquid in it&#10;&#10;Description automatically generated">
            <a:extLst>
              <a:ext uri="{FF2B5EF4-FFF2-40B4-BE49-F238E27FC236}">
                <a16:creationId xmlns:a16="http://schemas.microsoft.com/office/drawing/2014/main" id="{86D41D8C-45CB-6125-392A-B332D55FCD3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84" y="2453480"/>
            <a:ext cx="135415" cy="135415"/>
          </a:xfrm>
          <a:prstGeom prst="rect">
            <a:avLst/>
          </a:prstGeom>
        </p:spPr>
      </p:pic>
      <p:pic>
        <p:nvPicPr>
          <p:cNvPr id="45" name="Picture 44" descr="A graph showing a line of a waveform&#10;&#10;Description automatically generated with medium confidence">
            <a:extLst>
              <a:ext uri="{FF2B5EF4-FFF2-40B4-BE49-F238E27FC236}">
                <a16:creationId xmlns:a16="http://schemas.microsoft.com/office/drawing/2014/main" id="{ECEC6C39-9720-7B84-9BD6-76814EE28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42" y="1510628"/>
            <a:ext cx="4106944" cy="2024550"/>
          </a:xfrm>
          <a:prstGeom prst="rect">
            <a:avLst/>
          </a:prstGeom>
        </p:spPr>
      </p:pic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88852A11-0A8B-484F-4E4A-3C909BE8355D}"/>
              </a:ext>
            </a:extLst>
          </p:cNvPr>
          <p:cNvCxnSpPr>
            <a:cxnSpLocks/>
          </p:cNvCxnSpPr>
          <p:nvPr/>
        </p:nvCxnSpPr>
        <p:spPr>
          <a:xfrm flipV="1">
            <a:off x="8904514" y="3429000"/>
            <a:ext cx="0" cy="604520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graph showing a line&#10;&#10;Description automatically generated">
            <a:extLst>
              <a:ext uri="{FF2B5EF4-FFF2-40B4-BE49-F238E27FC236}">
                <a16:creationId xmlns:a16="http://schemas.microsoft.com/office/drawing/2014/main" id="{EE77EA91-B2A8-C48B-7973-05A78B3BA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42" y="4324775"/>
            <a:ext cx="4106944" cy="2024550"/>
          </a:xfrm>
          <a:prstGeom prst="rect">
            <a:avLst/>
          </a:prstGeom>
        </p:spPr>
      </p:pic>
      <p:sp>
        <p:nvSpPr>
          <p:cNvPr id="52" name="文本框 4">
            <a:extLst>
              <a:ext uri="{FF2B5EF4-FFF2-40B4-BE49-F238E27FC236}">
                <a16:creationId xmlns:a16="http://schemas.microsoft.com/office/drawing/2014/main" id="{BE7F3DAC-6014-E6AE-5BC0-77D23EEF42FE}"/>
              </a:ext>
            </a:extLst>
          </p:cNvPr>
          <p:cNvSpPr txBox="1"/>
          <p:nvPr/>
        </p:nvSpPr>
        <p:spPr>
          <a:xfrm>
            <a:off x="9631680" y="2082052"/>
            <a:ext cx="123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600" b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600" b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96.9%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BD5AD630-8781-E800-9DBE-F5C1039D9FAA}"/>
              </a:ext>
            </a:extLst>
          </p:cNvPr>
          <p:cNvSpPr txBox="1"/>
          <p:nvPr/>
        </p:nvSpPr>
        <p:spPr>
          <a:xfrm>
            <a:off x="9631679" y="4899484"/>
            <a:ext cx="123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600" b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600" b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99.9%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98FFB87-1A4D-2FB1-71CD-5E680931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8671" y="2355218"/>
            <a:ext cx="1154796" cy="84040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DE0EBAC-EEBA-D5AA-1FB0-B477027C00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4387" y="5173654"/>
            <a:ext cx="1136486" cy="840402"/>
          </a:xfrm>
          <a:prstGeom prst="rect">
            <a:avLst/>
          </a:prstGeom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68189AEE-F7F9-4FC2-FFB4-1167D9F42298}"/>
              </a:ext>
            </a:extLst>
          </p:cNvPr>
          <p:cNvSpPr txBox="1"/>
          <p:nvPr/>
        </p:nvSpPr>
        <p:spPr>
          <a:xfrm rot="21000000">
            <a:off x="548010" y="4667758"/>
            <a:ext cx="242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Deviated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theoretical modeling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Picture 25" descr="A target with an arrow&#10;&#10;Description automatically generated">
            <a:extLst>
              <a:ext uri="{FF2B5EF4-FFF2-40B4-BE49-F238E27FC236}">
                <a16:creationId xmlns:a16="http://schemas.microsoft.com/office/drawing/2014/main" id="{32C211EA-0B1E-888E-6E2E-A27420C7436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5F4F2"/>
              </a:clrFrom>
              <a:clrTo>
                <a:srgbClr val="F5F4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7" t="8972" r="9436" b="12997"/>
          <a:stretch/>
        </p:blipFill>
        <p:spPr>
          <a:xfrm>
            <a:off x="2658091" y="4161183"/>
            <a:ext cx="2022405" cy="20888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33CCD-DD2E-0D0A-C755-B50BC0F6E08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995592" flipH="1">
            <a:off x="1180017" y="5258208"/>
            <a:ext cx="1856283" cy="470861"/>
          </a:xfrm>
          <a:prstGeom prst="rect">
            <a:avLst/>
          </a:prstGeom>
        </p:spPr>
      </p:pic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1F840E1D-3B21-1841-EBBA-A36CF78F5086}"/>
              </a:ext>
            </a:extLst>
          </p:cNvPr>
          <p:cNvCxnSpPr>
            <a:cxnSpLocks/>
          </p:cNvCxnSpPr>
          <p:nvPr/>
        </p:nvCxnSpPr>
        <p:spPr>
          <a:xfrm flipV="1">
            <a:off x="1680118" y="3920214"/>
            <a:ext cx="0" cy="714335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">
            <a:extLst>
              <a:ext uri="{FF2B5EF4-FFF2-40B4-BE49-F238E27FC236}">
                <a16:creationId xmlns:a16="http://schemas.microsoft.com/office/drawing/2014/main" id="{4342F7C4-EA4B-96CC-D50E-CF474F1E4061}"/>
              </a:ext>
            </a:extLst>
          </p:cNvPr>
          <p:cNvSpPr txBox="1"/>
          <p:nvPr/>
        </p:nvSpPr>
        <p:spPr>
          <a:xfrm>
            <a:off x="4229691" y="4252786"/>
            <a:ext cx="1322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5046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Training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C05046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6EBF1-B4E5-62FA-2688-79E3E8B6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12" name="Picture 11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52ACB5BD-66AF-31E0-C4F2-849121B3021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61891E-65EE-8709-B08F-2377CB3CE241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199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Training: Flowchart and Breakdown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training breakdown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96985B-0FE3-2E28-0984-849BAC243B74}"/>
              </a:ext>
            </a:extLst>
          </p:cNvPr>
          <p:cNvSpPr txBox="1">
            <a:spLocks/>
          </p:cNvSpPr>
          <p:nvPr/>
        </p:nvSpPr>
        <p:spPr>
          <a:xfrm>
            <a:off x="6049699" y="1169531"/>
            <a:ext cx="5942961" cy="5220001"/>
          </a:xfrm>
          <a:prstGeom prst="rect">
            <a:avLst/>
          </a:prstGeom>
          <a:solidFill>
            <a:srgbClr val="FFF9E7">
              <a:alpha val="97647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AA715DAD-253A-E0B0-493D-E46571ACEC44}"/>
              </a:ext>
            </a:extLst>
          </p:cNvPr>
          <p:cNvSpPr txBox="1"/>
          <p:nvPr/>
        </p:nvSpPr>
        <p:spPr>
          <a:xfrm>
            <a:off x="6823369" y="6432552"/>
            <a:ext cx="42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5046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Breakdown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rgbClr val="C05046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3763618-F380-042E-9CA8-E70332FA9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192760"/>
              </p:ext>
            </p:extLst>
          </p:nvPr>
        </p:nvGraphicFramePr>
        <p:xfrm>
          <a:off x="6770688" y="5558223"/>
          <a:ext cx="42640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90760" imgH="711000" progId="Equation.DSMT4">
                  <p:embed/>
                </p:oleObj>
              </mc:Choice>
              <mc:Fallback>
                <p:oleObj name="Equation" r:id="rId2" imgW="4190760" imgH="711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0688" y="5558223"/>
                        <a:ext cx="4264025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E76F312-0B4C-3AA5-0704-AD0014F7F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239" y="3283286"/>
            <a:ext cx="2811780" cy="1885950"/>
          </a:xfrm>
          <a:prstGeom prst="rect">
            <a:avLst/>
          </a:prstGeom>
        </p:spPr>
      </p:pic>
      <p:sp>
        <p:nvSpPr>
          <p:cNvPr id="35" name="文本框 4">
            <a:extLst>
              <a:ext uri="{FF2B5EF4-FFF2-40B4-BE49-F238E27FC236}">
                <a16:creationId xmlns:a16="http://schemas.microsoft.com/office/drawing/2014/main" id="{D038BD9F-8EAC-1E94-452B-E11912156BFC}"/>
              </a:ext>
            </a:extLst>
          </p:cNvPr>
          <p:cNvSpPr txBox="1"/>
          <p:nvPr/>
        </p:nvSpPr>
        <p:spPr>
          <a:xfrm>
            <a:off x="6150876" y="2603493"/>
            <a:ext cx="217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with current neural parameters </a:t>
            </a:r>
            <a:r>
              <a:rPr kumimoji="0" lang="el-GR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连接符 11">
            <a:extLst>
              <a:ext uri="{FF2B5EF4-FFF2-40B4-BE49-F238E27FC236}">
                <a16:creationId xmlns:a16="http://schemas.microsoft.com/office/drawing/2014/main" id="{F99868B2-C25E-2DA6-620C-3B3080C446C6}"/>
              </a:ext>
            </a:extLst>
          </p:cNvPr>
          <p:cNvCxnSpPr>
            <a:cxnSpLocks/>
          </p:cNvCxnSpPr>
          <p:nvPr/>
        </p:nvCxnSpPr>
        <p:spPr>
          <a:xfrm flipV="1">
            <a:off x="10363248" y="2905760"/>
            <a:ext cx="0" cy="367076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156FA25-108A-F978-9D7A-70FCEEC90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232" y="3779531"/>
            <a:ext cx="2657475" cy="1303020"/>
          </a:xfrm>
          <a:prstGeom prst="rect">
            <a:avLst/>
          </a:prstGeom>
        </p:spPr>
      </p:pic>
      <p:sp>
        <p:nvSpPr>
          <p:cNvPr id="41" name="Left Brace 40">
            <a:extLst>
              <a:ext uri="{FF2B5EF4-FFF2-40B4-BE49-F238E27FC236}">
                <a16:creationId xmlns:a16="http://schemas.microsoft.com/office/drawing/2014/main" id="{AEF39A6C-5F8B-E302-4576-695D1613CA12}"/>
              </a:ext>
            </a:extLst>
          </p:cNvPr>
          <p:cNvSpPr/>
          <p:nvPr/>
        </p:nvSpPr>
        <p:spPr>
          <a:xfrm rot="16200000">
            <a:off x="8747330" y="3880905"/>
            <a:ext cx="273818" cy="2911573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Picture 58" descr="A diagram of a diagram&#10;&#10;Description automatically generated">
            <a:extLst>
              <a:ext uri="{FF2B5EF4-FFF2-40B4-BE49-F238E27FC236}">
                <a16:creationId xmlns:a16="http://schemas.microsoft.com/office/drawing/2014/main" id="{D9BCE264-DD6C-8BED-D0AD-8691B34FD4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r="29471"/>
          <a:stretch/>
        </p:blipFill>
        <p:spPr>
          <a:xfrm rot="5400000">
            <a:off x="6775746" y="973755"/>
            <a:ext cx="963956" cy="2269468"/>
          </a:xfrm>
          <a:prstGeom prst="rect">
            <a:avLst/>
          </a:prstGeom>
        </p:spPr>
      </p:pic>
      <p:cxnSp>
        <p:nvCxnSpPr>
          <p:cNvPr id="61" name="直接连接符 11">
            <a:extLst>
              <a:ext uri="{FF2B5EF4-FFF2-40B4-BE49-F238E27FC236}">
                <a16:creationId xmlns:a16="http://schemas.microsoft.com/office/drawing/2014/main" id="{8EDD29DD-E218-3D45-B6CF-5A5E6A8342B3}"/>
              </a:ext>
            </a:extLst>
          </p:cNvPr>
          <p:cNvCxnSpPr>
            <a:cxnSpLocks/>
            <a:stCxn id="59" idx="1"/>
            <a:endCxn id="13" idx="3"/>
          </p:cNvCxnSpPr>
          <p:nvPr/>
        </p:nvCxnSpPr>
        <p:spPr>
          <a:xfrm rot="16200000" flipH="1">
            <a:off x="7002562" y="1881673"/>
            <a:ext cx="4287312" cy="3776989"/>
          </a:xfrm>
          <a:prstGeom prst="bentConnector4">
            <a:avLst>
              <a:gd name="adj1" fmla="val -7666"/>
              <a:gd name="adj2" fmla="val 120684"/>
            </a:avLst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4">
            <a:extLst>
              <a:ext uri="{FF2B5EF4-FFF2-40B4-BE49-F238E27FC236}">
                <a16:creationId xmlns:a16="http://schemas.microsoft.com/office/drawing/2014/main" id="{52FEA8CF-2183-736D-9DBC-0F953EB7A549}"/>
              </a:ext>
            </a:extLst>
          </p:cNvPr>
          <p:cNvSpPr txBox="1"/>
          <p:nvPr/>
        </p:nvSpPr>
        <p:spPr>
          <a:xfrm>
            <a:off x="6163182" y="1314760"/>
            <a:ext cx="660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],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endParaRPr kumimoji="0" lang="zh-CN" altLang="en-US" sz="16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4">
            <a:extLst>
              <a:ext uri="{FF2B5EF4-FFF2-40B4-BE49-F238E27FC236}">
                <a16:creationId xmlns:a16="http://schemas.microsoft.com/office/drawing/2014/main" id="{819E6B87-8F17-8101-6E75-CD41B28379B6}"/>
              </a:ext>
            </a:extLst>
          </p:cNvPr>
          <p:cNvSpPr txBox="1"/>
          <p:nvPr/>
        </p:nvSpPr>
        <p:spPr>
          <a:xfrm>
            <a:off x="7632765" y="1559106"/>
            <a:ext cx="74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endParaRPr kumimoji="0" lang="zh-CN" altLang="en-US" sz="16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4">
            <a:extLst>
              <a:ext uri="{FF2B5EF4-FFF2-40B4-BE49-F238E27FC236}">
                <a16:creationId xmlns:a16="http://schemas.microsoft.com/office/drawing/2014/main" id="{A15DD3AA-28D6-1981-C22B-7B0DFEB5684B}"/>
              </a:ext>
            </a:extLst>
          </p:cNvPr>
          <p:cNvSpPr txBox="1"/>
          <p:nvPr/>
        </p:nvSpPr>
        <p:spPr>
          <a:xfrm>
            <a:off x="6872109" y="1841584"/>
            <a:ext cx="749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l-GR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5046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24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1" name="直接连接符 11">
            <a:extLst>
              <a:ext uri="{FF2B5EF4-FFF2-40B4-BE49-F238E27FC236}">
                <a16:creationId xmlns:a16="http://schemas.microsoft.com/office/drawing/2014/main" id="{108BD6DD-EB7A-9A09-D77C-1E69780E4F16}"/>
              </a:ext>
            </a:extLst>
          </p:cNvPr>
          <p:cNvCxnSpPr>
            <a:cxnSpLocks/>
          </p:cNvCxnSpPr>
          <p:nvPr/>
        </p:nvCxnSpPr>
        <p:spPr>
          <a:xfrm flipH="1">
            <a:off x="8392458" y="2108769"/>
            <a:ext cx="533551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4">
            <a:extLst>
              <a:ext uri="{FF2B5EF4-FFF2-40B4-BE49-F238E27FC236}">
                <a16:creationId xmlns:a16="http://schemas.microsoft.com/office/drawing/2014/main" id="{E827E4B0-7AE3-D572-0D58-9329B88EF8D7}"/>
              </a:ext>
            </a:extLst>
          </p:cNvPr>
          <p:cNvSpPr txBox="1"/>
          <p:nvPr/>
        </p:nvSpPr>
        <p:spPr>
          <a:xfrm>
            <a:off x="8265487" y="2138526"/>
            <a:ext cx="71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5" name="文本框 4">
            <a:extLst>
              <a:ext uri="{FF2B5EF4-FFF2-40B4-BE49-F238E27FC236}">
                <a16:creationId xmlns:a16="http://schemas.microsoft.com/office/drawing/2014/main" id="{9BAFE800-F3F9-05FE-2C03-9FB4018F6D6A}"/>
              </a:ext>
            </a:extLst>
          </p:cNvPr>
          <p:cNvSpPr txBox="1"/>
          <p:nvPr/>
        </p:nvSpPr>
        <p:spPr>
          <a:xfrm>
            <a:off x="9060135" y="2724783"/>
            <a:ext cx="121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expressed as tensors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8" name="Freeform 64">
            <a:extLst>
              <a:ext uri="{FF2B5EF4-FFF2-40B4-BE49-F238E27FC236}">
                <a16:creationId xmlns:a16="http://schemas.microsoft.com/office/drawing/2014/main" id="{E21DABF6-0782-5696-ED17-DC5CEDB1B68C}"/>
              </a:ext>
            </a:extLst>
          </p:cNvPr>
          <p:cNvSpPr>
            <a:spLocks/>
          </p:cNvSpPr>
          <p:nvPr/>
        </p:nvSpPr>
        <p:spPr bwMode="auto">
          <a:xfrm>
            <a:off x="9065847" y="1585673"/>
            <a:ext cx="2388381" cy="1304947"/>
          </a:xfrm>
          <a:custGeom>
            <a:avLst/>
            <a:gdLst>
              <a:gd name="T0" fmla="*/ 31 w 2600"/>
              <a:gd name="T1" fmla="*/ 1857 h 1945"/>
              <a:gd name="T2" fmla="*/ 73 w 2600"/>
              <a:gd name="T3" fmla="*/ 1768 h 1945"/>
              <a:gd name="T4" fmla="*/ 115 w 2600"/>
              <a:gd name="T5" fmla="*/ 1678 h 1945"/>
              <a:gd name="T6" fmla="*/ 157 w 2600"/>
              <a:gd name="T7" fmla="*/ 1513 h 1945"/>
              <a:gd name="T8" fmla="*/ 199 w 2600"/>
              <a:gd name="T9" fmla="*/ 1322 h 1945"/>
              <a:gd name="T10" fmla="*/ 240 w 2600"/>
              <a:gd name="T11" fmla="*/ 1132 h 1945"/>
              <a:gd name="T12" fmla="*/ 282 w 2600"/>
              <a:gd name="T13" fmla="*/ 941 h 1945"/>
              <a:gd name="T14" fmla="*/ 324 w 2600"/>
              <a:gd name="T15" fmla="*/ 751 h 1945"/>
              <a:gd name="T16" fmla="*/ 366 w 2600"/>
              <a:gd name="T17" fmla="*/ 560 h 1945"/>
              <a:gd name="T18" fmla="*/ 407 w 2600"/>
              <a:gd name="T19" fmla="*/ 370 h 1945"/>
              <a:gd name="T20" fmla="*/ 449 w 2600"/>
              <a:gd name="T21" fmla="*/ 246 h 1945"/>
              <a:gd name="T22" fmla="*/ 491 w 2600"/>
              <a:gd name="T23" fmla="*/ 234 h 1945"/>
              <a:gd name="T24" fmla="*/ 533 w 2600"/>
              <a:gd name="T25" fmla="*/ 222 h 1945"/>
              <a:gd name="T26" fmla="*/ 574 w 2600"/>
              <a:gd name="T27" fmla="*/ 209 h 1945"/>
              <a:gd name="T28" fmla="*/ 616 w 2600"/>
              <a:gd name="T29" fmla="*/ 197 h 1945"/>
              <a:gd name="T30" fmla="*/ 658 w 2600"/>
              <a:gd name="T31" fmla="*/ 185 h 1945"/>
              <a:gd name="T32" fmla="*/ 700 w 2600"/>
              <a:gd name="T33" fmla="*/ 173 h 1945"/>
              <a:gd name="T34" fmla="*/ 741 w 2600"/>
              <a:gd name="T35" fmla="*/ 161 h 1945"/>
              <a:gd name="T36" fmla="*/ 783 w 2600"/>
              <a:gd name="T37" fmla="*/ 149 h 1945"/>
              <a:gd name="T38" fmla="*/ 825 w 2600"/>
              <a:gd name="T39" fmla="*/ 137 h 1945"/>
              <a:gd name="T40" fmla="*/ 867 w 2600"/>
              <a:gd name="T41" fmla="*/ 125 h 1945"/>
              <a:gd name="T42" fmla="*/ 908 w 2600"/>
              <a:gd name="T43" fmla="*/ 112 h 1945"/>
              <a:gd name="T44" fmla="*/ 950 w 2600"/>
              <a:gd name="T45" fmla="*/ 100 h 1945"/>
              <a:gd name="T46" fmla="*/ 992 w 2600"/>
              <a:gd name="T47" fmla="*/ 88 h 1945"/>
              <a:gd name="T48" fmla="*/ 1034 w 2600"/>
              <a:gd name="T49" fmla="*/ 76 h 1945"/>
              <a:gd name="T50" fmla="*/ 1075 w 2600"/>
              <a:gd name="T51" fmla="*/ 64 h 1945"/>
              <a:gd name="T52" fmla="*/ 1117 w 2600"/>
              <a:gd name="T53" fmla="*/ 52 h 1945"/>
              <a:gd name="T54" fmla="*/ 1159 w 2600"/>
              <a:gd name="T55" fmla="*/ 40 h 1945"/>
              <a:gd name="T56" fmla="*/ 1201 w 2600"/>
              <a:gd name="T57" fmla="*/ 27 h 1945"/>
              <a:gd name="T58" fmla="*/ 1243 w 2600"/>
              <a:gd name="T59" fmla="*/ 15 h 1945"/>
              <a:gd name="T60" fmla="*/ 1284 w 2600"/>
              <a:gd name="T61" fmla="*/ 3 h 1945"/>
              <a:gd name="T62" fmla="*/ 1326 w 2600"/>
              <a:gd name="T63" fmla="*/ 67 h 1945"/>
              <a:gd name="T64" fmla="*/ 1368 w 2600"/>
              <a:gd name="T65" fmla="*/ 156 h 1945"/>
              <a:gd name="T66" fmla="*/ 1410 w 2600"/>
              <a:gd name="T67" fmla="*/ 245 h 1945"/>
              <a:gd name="T68" fmla="*/ 1451 w 2600"/>
              <a:gd name="T69" fmla="*/ 386 h 1945"/>
              <a:gd name="T70" fmla="*/ 1493 w 2600"/>
              <a:gd name="T71" fmla="*/ 576 h 1945"/>
              <a:gd name="T72" fmla="*/ 1535 w 2600"/>
              <a:gd name="T73" fmla="*/ 767 h 1945"/>
              <a:gd name="T74" fmla="*/ 1577 w 2600"/>
              <a:gd name="T75" fmla="*/ 957 h 1945"/>
              <a:gd name="T76" fmla="*/ 1618 w 2600"/>
              <a:gd name="T77" fmla="*/ 1148 h 1945"/>
              <a:gd name="T78" fmla="*/ 1660 w 2600"/>
              <a:gd name="T79" fmla="*/ 1338 h 1945"/>
              <a:gd name="T80" fmla="*/ 1702 w 2600"/>
              <a:gd name="T81" fmla="*/ 1529 h 1945"/>
              <a:gd name="T82" fmla="*/ 1744 w 2600"/>
              <a:gd name="T83" fmla="*/ 1697 h 1945"/>
              <a:gd name="T84" fmla="*/ 1785 w 2600"/>
              <a:gd name="T85" fmla="*/ 1709 h 1945"/>
              <a:gd name="T86" fmla="*/ 1827 w 2600"/>
              <a:gd name="T87" fmla="*/ 1721 h 1945"/>
              <a:gd name="T88" fmla="*/ 1869 w 2600"/>
              <a:gd name="T89" fmla="*/ 1733 h 1945"/>
              <a:gd name="T90" fmla="*/ 1911 w 2600"/>
              <a:gd name="T91" fmla="*/ 1745 h 1945"/>
              <a:gd name="T92" fmla="*/ 1952 w 2600"/>
              <a:gd name="T93" fmla="*/ 1757 h 1945"/>
              <a:gd name="T94" fmla="*/ 1994 w 2600"/>
              <a:gd name="T95" fmla="*/ 1770 h 1945"/>
              <a:gd name="T96" fmla="*/ 2036 w 2600"/>
              <a:gd name="T97" fmla="*/ 1782 h 1945"/>
              <a:gd name="T98" fmla="*/ 2078 w 2600"/>
              <a:gd name="T99" fmla="*/ 1794 h 1945"/>
              <a:gd name="T100" fmla="*/ 2119 w 2600"/>
              <a:gd name="T101" fmla="*/ 1806 h 1945"/>
              <a:gd name="T102" fmla="*/ 2161 w 2600"/>
              <a:gd name="T103" fmla="*/ 1818 h 1945"/>
              <a:gd name="T104" fmla="*/ 2203 w 2600"/>
              <a:gd name="T105" fmla="*/ 1830 h 1945"/>
              <a:gd name="T106" fmla="*/ 2245 w 2600"/>
              <a:gd name="T107" fmla="*/ 1842 h 1945"/>
              <a:gd name="T108" fmla="*/ 2286 w 2600"/>
              <a:gd name="T109" fmla="*/ 1854 h 1945"/>
              <a:gd name="T110" fmla="*/ 2328 w 2600"/>
              <a:gd name="T111" fmla="*/ 1866 h 1945"/>
              <a:gd name="T112" fmla="*/ 2370 w 2600"/>
              <a:gd name="T113" fmla="*/ 1879 h 1945"/>
              <a:gd name="T114" fmla="*/ 2412 w 2600"/>
              <a:gd name="T115" fmla="*/ 1891 h 1945"/>
              <a:gd name="T116" fmla="*/ 2454 w 2600"/>
              <a:gd name="T117" fmla="*/ 1903 h 1945"/>
              <a:gd name="T118" fmla="*/ 2495 w 2600"/>
              <a:gd name="T119" fmla="*/ 1915 h 1945"/>
              <a:gd name="T120" fmla="*/ 2537 w 2600"/>
              <a:gd name="T121" fmla="*/ 1927 h 1945"/>
              <a:gd name="T122" fmla="*/ 2579 w 2600"/>
              <a:gd name="T123" fmla="*/ 1939 h 1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00" h="1945">
                <a:moveTo>
                  <a:pt x="0" y="1923"/>
                </a:moveTo>
                <a:lnTo>
                  <a:pt x="10" y="1901"/>
                </a:lnTo>
                <a:lnTo>
                  <a:pt x="21" y="1879"/>
                </a:lnTo>
                <a:lnTo>
                  <a:pt x="31" y="1857"/>
                </a:lnTo>
                <a:lnTo>
                  <a:pt x="42" y="1834"/>
                </a:lnTo>
                <a:lnTo>
                  <a:pt x="52" y="1812"/>
                </a:lnTo>
                <a:lnTo>
                  <a:pt x="63" y="1790"/>
                </a:lnTo>
                <a:lnTo>
                  <a:pt x="73" y="1768"/>
                </a:lnTo>
                <a:lnTo>
                  <a:pt x="83" y="1745"/>
                </a:lnTo>
                <a:lnTo>
                  <a:pt x="94" y="1723"/>
                </a:lnTo>
                <a:lnTo>
                  <a:pt x="105" y="1700"/>
                </a:lnTo>
                <a:lnTo>
                  <a:pt x="115" y="1678"/>
                </a:lnTo>
                <a:lnTo>
                  <a:pt x="125" y="1656"/>
                </a:lnTo>
                <a:lnTo>
                  <a:pt x="136" y="1608"/>
                </a:lnTo>
                <a:lnTo>
                  <a:pt x="146" y="1560"/>
                </a:lnTo>
                <a:lnTo>
                  <a:pt x="157" y="1513"/>
                </a:lnTo>
                <a:lnTo>
                  <a:pt x="167" y="1465"/>
                </a:lnTo>
                <a:lnTo>
                  <a:pt x="178" y="1418"/>
                </a:lnTo>
                <a:lnTo>
                  <a:pt x="188" y="1370"/>
                </a:lnTo>
                <a:lnTo>
                  <a:pt x="199" y="1322"/>
                </a:lnTo>
                <a:lnTo>
                  <a:pt x="209" y="1275"/>
                </a:lnTo>
                <a:lnTo>
                  <a:pt x="219" y="1227"/>
                </a:lnTo>
                <a:lnTo>
                  <a:pt x="230" y="1179"/>
                </a:lnTo>
                <a:lnTo>
                  <a:pt x="240" y="1132"/>
                </a:lnTo>
                <a:lnTo>
                  <a:pt x="251" y="1084"/>
                </a:lnTo>
                <a:lnTo>
                  <a:pt x="261" y="1036"/>
                </a:lnTo>
                <a:lnTo>
                  <a:pt x="272" y="989"/>
                </a:lnTo>
                <a:lnTo>
                  <a:pt x="282" y="941"/>
                </a:lnTo>
                <a:lnTo>
                  <a:pt x="292" y="894"/>
                </a:lnTo>
                <a:lnTo>
                  <a:pt x="303" y="846"/>
                </a:lnTo>
                <a:lnTo>
                  <a:pt x="313" y="798"/>
                </a:lnTo>
                <a:lnTo>
                  <a:pt x="324" y="751"/>
                </a:lnTo>
                <a:lnTo>
                  <a:pt x="334" y="703"/>
                </a:lnTo>
                <a:lnTo>
                  <a:pt x="345" y="655"/>
                </a:lnTo>
                <a:lnTo>
                  <a:pt x="355" y="608"/>
                </a:lnTo>
                <a:lnTo>
                  <a:pt x="366" y="560"/>
                </a:lnTo>
                <a:lnTo>
                  <a:pt x="376" y="513"/>
                </a:lnTo>
                <a:lnTo>
                  <a:pt x="386" y="465"/>
                </a:lnTo>
                <a:lnTo>
                  <a:pt x="397" y="417"/>
                </a:lnTo>
                <a:lnTo>
                  <a:pt x="407" y="370"/>
                </a:lnTo>
                <a:lnTo>
                  <a:pt x="418" y="322"/>
                </a:lnTo>
                <a:lnTo>
                  <a:pt x="428" y="274"/>
                </a:lnTo>
                <a:lnTo>
                  <a:pt x="439" y="249"/>
                </a:lnTo>
                <a:lnTo>
                  <a:pt x="449" y="246"/>
                </a:lnTo>
                <a:lnTo>
                  <a:pt x="459" y="243"/>
                </a:lnTo>
                <a:lnTo>
                  <a:pt x="470" y="240"/>
                </a:lnTo>
                <a:lnTo>
                  <a:pt x="480" y="237"/>
                </a:lnTo>
                <a:lnTo>
                  <a:pt x="491" y="234"/>
                </a:lnTo>
                <a:lnTo>
                  <a:pt x="501" y="231"/>
                </a:lnTo>
                <a:lnTo>
                  <a:pt x="512" y="228"/>
                </a:lnTo>
                <a:lnTo>
                  <a:pt x="522" y="225"/>
                </a:lnTo>
                <a:lnTo>
                  <a:pt x="533" y="222"/>
                </a:lnTo>
                <a:lnTo>
                  <a:pt x="543" y="219"/>
                </a:lnTo>
                <a:lnTo>
                  <a:pt x="553" y="216"/>
                </a:lnTo>
                <a:lnTo>
                  <a:pt x="564" y="212"/>
                </a:lnTo>
                <a:lnTo>
                  <a:pt x="574" y="209"/>
                </a:lnTo>
                <a:lnTo>
                  <a:pt x="585" y="206"/>
                </a:lnTo>
                <a:lnTo>
                  <a:pt x="595" y="203"/>
                </a:lnTo>
                <a:lnTo>
                  <a:pt x="606" y="200"/>
                </a:lnTo>
                <a:lnTo>
                  <a:pt x="616" y="197"/>
                </a:lnTo>
                <a:lnTo>
                  <a:pt x="626" y="194"/>
                </a:lnTo>
                <a:lnTo>
                  <a:pt x="637" y="191"/>
                </a:lnTo>
                <a:lnTo>
                  <a:pt x="647" y="188"/>
                </a:lnTo>
                <a:lnTo>
                  <a:pt x="658" y="185"/>
                </a:lnTo>
                <a:lnTo>
                  <a:pt x="668" y="182"/>
                </a:lnTo>
                <a:lnTo>
                  <a:pt x="679" y="179"/>
                </a:lnTo>
                <a:lnTo>
                  <a:pt x="689" y="176"/>
                </a:lnTo>
                <a:lnTo>
                  <a:pt x="700" y="173"/>
                </a:lnTo>
                <a:lnTo>
                  <a:pt x="710" y="170"/>
                </a:lnTo>
                <a:lnTo>
                  <a:pt x="720" y="167"/>
                </a:lnTo>
                <a:lnTo>
                  <a:pt x="731" y="164"/>
                </a:lnTo>
                <a:lnTo>
                  <a:pt x="741" y="161"/>
                </a:lnTo>
                <a:lnTo>
                  <a:pt x="752" y="158"/>
                </a:lnTo>
                <a:lnTo>
                  <a:pt x="762" y="155"/>
                </a:lnTo>
                <a:lnTo>
                  <a:pt x="773" y="152"/>
                </a:lnTo>
                <a:lnTo>
                  <a:pt x="783" y="149"/>
                </a:lnTo>
                <a:lnTo>
                  <a:pt x="793" y="146"/>
                </a:lnTo>
                <a:lnTo>
                  <a:pt x="804" y="143"/>
                </a:lnTo>
                <a:lnTo>
                  <a:pt x="814" y="140"/>
                </a:lnTo>
                <a:lnTo>
                  <a:pt x="825" y="137"/>
                </a:lnTo>
                <a:lnTo>
                  <a:pt x="835" y="134"/>
                </a:lnTo>
                <a:lnTo>
                  <a:pt x="846" y="131"/>
                </a:lnTo>
                <a:lnTo>
                  <a:pt x="856" y="128"/>
                </a:lnTo>
                <a:lnTo>
                  <a:pt x="867" y="125"/>
                </a:lnTo>
                <a:lnTo>
                  <a:pt x="877" y="121"/>
                </a:lnTo>
                <a:lnTo>
                  <a:pt x="887" y="118"/>
                </a:lnTo>
                <a:lnTo>
                  <a:pt x="898" y="115"/>
                </a:lnTo>
                <a:lnTo>
                  <a:pt x="908" y="112"/>
                </a:lnTo>
                <a:lnTo>
                  <a:pt x="919" y="109"/>
                </a:lnTo>
                <a:lnTo>
                  <a:pt x="929" y="106"/>
                </a:lnTo>
                <a:lnTo>
                  <a:pt x="940" y="103"/>
                </a:lnTo>
                <a:lnTo>
                  <a:pt x="950" y="100"/>
                </a:lnTo>
                <a:lnTo>
                  <a:pt x="960" y="97"/>
                </a:lnTo>
                <a:lnTo>
                  <a:pt x="971" y="94"/>
                </a:lnTo>
                <a:lnTo>
                  <a:pt x="981" y="91"/>
                </a:lnTo>
                <a:lnTo>
                  <a:pt x="992" y="88"/>
                </a:lnTo>
                <a:lnTo>
                  <a:pt x="1002" y="85"/>
                </a:lnTo>
                <a:lnTo>
                  <a:pt x="1013" y="82"/>
                </a:lnTo>
                <a:lnTo>
                  <a:pt x="1023" y="79"/>
                </a:lnTo>
                <a:lnTo>
                  <a:pt x="1034" y="76"/>
                </a:lnTo>
                <a:lnTo>
                  <a:pt x="1044" y="73"/>
                </a:lnTo>
                <a:lnTo>
                  <a:pt x="1054" y="70"/>
                </a:lnTo>
                <a:lnTo>
                  <a:pt x="1065" y="67"/>
                </a:lnTo>
                <a:lnTo>
                  <a:pt x="1075" y="64"/>
                </a:lnTo>
                <a:lnTo>
                  <a:pt x="1086" y="61"/>
                </a:lnTo>
                <a:lnTo>
                  <a:pt x="1096" y="58"/>
                </a:lnTo>
                <a:lnTo>
                  <a:pt x="1107" y="55"/>
                </a:lnTo>
                <a:lnTo>
                  <a:pt x="1117" y="52"/>
                </a:lnTo>
                <a:lnTo>
                  <a:pt x="1127" y="49"/>
                </a:lnTo>
                <a:lnTo>
                  <a:pt x="1138" y="46"/>
                </a:lnTo>
                <a:lnTo>
                  <a:pt x="1148" y="43"/>
                </a:lnTo>
                <a:lnTo>
                  <a:pt x="1159" y="40"/>
                </a:lnTo>
                <a:lnTo>
                  <a:pt x="1169" y="37"/>
                </a:lnTo>
                <a:lnTo>
                  <a:pt x="1180" y="34"/>
                </a:lnTo>
                <a:lnTo>
                  <a:pt x="1190" y="31"/>
                </a:lnTo>
                <a:lnTo>
                  <a:pt x="1201" y="27"/>
                </a:lnTo>
                <a:lnTo>
                  <a:pt x="1211" y="24"/>
                </a:lnTo>
                <a:lnTo>
                  <a:pt x="1221" y="21"/>
                </a:lnTo>
                <a:lnTo>
                  <a:pt x="1232" y="18"/>
                </a:lnTo>
                <a:lnTo>
                  <a:pt x="1243" y="15"/>
                </a:lnTo>
                <a:lnTo>
                  <a:pt x="1253" y="12"/>
                </a:lnTo>
                <a:lnTo>
                  <a:pt x="1263" y="9"/>
                </a:lnTo>
                <a:lnTo>
                  <a:pt x="1274" y="6"/>
                </a:lnTo>
                <a:lnTo>
                  <a:pt x="1284" y="3"/>
                </a:lnTo>
                <a:lnTo>
                  <a:pt x="1294" y="0"/>
                </a:lnTo>
                <a:lnTo>
                  <a:pt x="1305" y="23"/>
                </a:lnTo>
                <a:lnTo>
                  <a:pt x="1316" y="45"/>
                </a:lnTo>
                <a:lnTo>
                  <a:pt x="1326" y="67"/>
                </a:lnTo>
                <a:lnTo>
                  <a:pt x="1336" y="89"/>
                </a:lnTo>
                <a:lnTo>
                  <a:pt x="1347" y="112"/>
                </a:lnTo>
                <a:lnTo>
                  <a:pt x="1357" y="134"/>
                </a:lnTo>
                <a:lnTo>
                  <a:pt x="1368" y="156"/>
                </a:lnTo>
                <a:lnTo>
                  <a:pt x="1378" y="178"/>
                </a:lnTo>
                <a:lnTo>
                  <a:pt x="1389" y="201"/>
                </a:lnTo>
                <a:lnTo>
                  <a:pt x="1399" y="223"/>
                </a:lnTo>
                <a:lnTo>
                  <a:pt x="1410" y="245"/>
                </a:lnTo>
                <a:lnTo>
                  <a:pt x="1420" y="268"/>
                </a:lnTo>
                <a:lnTo>
                  <a:pt x="1430" y="290"/>
                </a:lnTo>
                <a:lnTo>
                  <a:pt x="1441" y="338"/>
                </a:lnTo>
                <a:lnTo>
                  <a:pt x="1451" y="386"/>
                </a:lnTo>
                <a:lnTo>
                  <a:pt x="1462" y="433"/>
                </a:lnTo>
                <a:lnTo>
                  <a:pt x="1472" y="481"/>
                </a:lnTo>
                <a:lnTo>
                  <a:pt x="1483" y="528"/>
                </a:lnTo>
                <a:lnTo>
                  <a:pt x="1493" y="576"/>
                </a:lnTo>
                <a:lnTo>
                  <a:pt x="1504" y="624"/>
                </a:lnTo>
                <a:lnTo>
                  <a:pt x="1514" y="671"/>
                </a:lnTo>
                <a:lnTo>
                  <a:pt x="1524" y="719"/>
                </a:lnTo>
                <a:lnTo>
                  <a:pt x="1535" y="767"/>
                </a:lnTo>
                <a:lnTo>
                  <a:pt x="1545" y="814"/>
                </a:lnTo>
                <a:lnTo>
                  <a:pt x="1556" y="862"/>
                </a:lnTo>
                <a:lnTo>
                  <a:pt x="1566" y="909"/>
                </a:lnTo>
                <a:lnTo>
                  <a:pt x="1577" y="957"/>
                </a:lnTo>
                <a:lnTo>
                  <a:pt x="1587" y="1005"/>
                </a:lnTo>
                <a:lnTo>
                  <a:pt x="1597" y="1052"/>
                </a:lnTo>
                <a:lnTo>
                  <a:pt x="1608" y="1100"/>
                </a:lnTo>
                <a:lnTo>
                  <a:pt x="1618" y="1148"/>
                </a:lnTo>
                <a:lnTo>
                  <a:pt x="1629" y="1195"/>
                </a:lnTo>
                <a:lnTo>
                  <a:pt x="1639" y="1243"/>
                </a:lnTo>
                <a:lnTo>
                  <a:pt x="1650" y="1290"/>
                </a:lnTo>
                <a:lnTo>
                  <a:pt x="1660" y="1338"/>
                </a:lnTo>
                <a:lnTo>
                  <a:pt x="1671" y="1386"/>
                </a:lnTo>
                <a:lnTo>
                  <a:pt x="1681" y="1433"/>
                </a:lnTo>
                <a:lnTo>
                  <a:pt x="1691" y="1481"/>
                </a:lnTo>
                <a:lnTo>
                  <a:pt x="1702" y="1529"/>
                </a:lnTo>
                <a:lnTo>
                  <a:pt x="1712" y="1576"/>
                </a:lnTo>
                <a:lnTo>
                  <a:pt x="1723" y="1624"/>
                </a:lnTo>
                <a:lnTo>
                  <a:pt x="1733" y="1671"/>
                </a:lnTo>
                <a:lnTo>
                  <a:pt x="1744" y="1697"/>
                </a:lnTo>
                <a:lnTo>
                  <a:pt x="1754" y="1700"/>
                </a:lnTo>
                <a:lnTo>
                  <a:pt x="1764" y="1703"/>
                </a:lnTo>
                <a:lnTo>
                  <a:pt x="1775" y="1706"/>
                </a:lnTo>
                <a:lnTo>
                  <a:pt x="1785" y="1709"/>
                </a:lnTo>
                <a:lnTo>
                  <a:pt x="1796" y="1712"/>
                </a:lnTo>
                <a:lnTo>
                  <a:pt x="1806" y="1715"/>
                </a:lnTo>
                <a:lnTo>
                  <a:pt x="1817" y="1718"/>
                </a:lnTo>
                <a:lnTo>
                  <a:pt x="1827" y="1721"/>
                </a:lnTo>
                <a:lnTo>
                  <a:pt x="1838" y="1724"/>
                </a:lnTo>
                <a:lnTo>
                  <a:pt x="1848" y="1727"/>
                </a:lnTo>
                <a:lnTo>
                  <a:pt x="1858" y="1730"/>
                </a:lnTo>
                <a:lnTo>
                  <a:pt x="1869" y="1733"/>
                </a:lnTo>
                <a:lnTo>
                  <a:pt x="1879" y="1736"/>
                </a:lnTo>
                <a:lnTo>
                  <a:pt x="1890" y="1739"/>
                </a:lnTo>
                <a:lnTo>
                  <a:pt x="1900" y="1742"/>
                </a:lnTo>
                <a:lnTo>
                  <a:pt x="1911" y="1745"/>
                </a:lnTo>
                <a:lnTo>
                  <a:pt x="1921" y="1748"/>
                </a:lnTo>
                <a:lnTo>
                  <a:pt x="1931" y="1751"/>
                </a:lnTo>
                <a:lnTo>
                  <a:pt x="1942" y="1754"/>
                </a:lnTo>
                <a:lnTo>
                  <a:pt x="1952" y="1757"/>
                </a:lnTo>
                <a:lnTo>
                  <a:pt x="1963" y="1760"/>
                </a:lnTo>
                <a:lnTo>
                  <a:pt x="1973" y="1763"/>
                </a:lnTo>
                <a:lnTo>
                  <a:pt x="1984" y="1767"/>
                </a:lnTo>
                <a:lnTo>
                  <a:pt x="1994" y="1770"/>
                </a:lnTo>
                <a:lnTo>
                  <a:pt x="2005" y="1773"/>
                </a:lnTo>
                <a:lnTo>
                  <a:pt x="2015" y="1776"/>
                </a:lnTo>
                <a:lnTo>
                  <a:pt x="2025" y="1779"/>
                </a:lnTo>
                <a:lnTo>
                  <a:pt x="2036" y="1782"/>
                </a:lnTo>
                <a:lnTo>
                  <a:pt x="2046" y="1785"/>
                </a:lnTo>
                <a:lnTo>
                  <a:pt x="2057" y="1788"/>
                </a:lnTo>
                <a:lnTo>
                  <a:pt x="2067" y="1791"/>
                </a:lnTo>
                <a:lnTo>
                  <a:pt x="2078" y="1794"/>
                </a:lnTo>
                <a:lnTo>
                  <a:pt x="2088" y="1797"/>
                </a:lnTo>
                <a:lnTo>
                  <a:pt x="2098" y="1800"/>
                </a:lnTo>
                <a:lnTo>
                  <a:pt x="2109" y="1803"/>
                </a:lnTo>
                <a:lnTo>
                  <a:pt x="2119" y="1806"/>
                </a:lnTo>
                <a:lnTo>
                  <a:pt x="2130" y="1809"/>
                </a:lnTo>
                <a:lnTo>
                  <a:pt x="2140" y="1812"/>
                </a:lnTo>
                <a:lnTo>
                  <a:pt x="2151" y="1815"/>
                </a:lnTo>
                <a:lnTo>
                  <a:pt x="2161" y="1818"/>
                </a:lnTo>
                <a:lnTo>
                  <a:pt x="2172" y="1821"/>
                </a:lnTo>
                <a:lnTo>
                  <a:pt x="2182" y="1824"/>
                </a:lnTo>
                <a:lnTo>
                  <a:pt x="2192" y="1827"/>
                </a:lnTo>
                <a:lnTo>
                  <a:pt x="2203" y="1830"/>
                </a:lnTo>
                <a:lnTo>
                  <a:pt x="2213" y="1833"/>
                </a:lnTo>
                <a:lnTo>
                  <a:pt x="2224" y="1836"/>
                </a:lnTo>
                <a:lnTo>
                  <a:pt x="2234" y="1839"/>
                </a:lnTo>
                <a:lnTo>
                  <a:pt x="2245" y="1842"/>
                </a:lnTo>
                <a:lnTo>
                  <a:pt x="2255" y="1845"/>
                </a:lnTo>
                <a:lnTo>
                  <a:pt x="2265" y="1848"/>
                </a:lnTo>
                <a:lnTo>
                  <a:pt x="2276" y="1851"/>
                </a:lnTo>
                <a:lnTo>
                  <a:pt x="2286" y="1854"/>
                </a:lnTo>
                <a:lnTo>
                  <a:pt x="2297" y="1857"/>
                </a:lnTo>
                <a:lnTo>
                  <a:pt x="2307" y="1860"/>
                </a:lnTo>
                <a:lnTo>
                  <a:pt x="2318" y="1863"/>
                </a:lnTo>
                <a:lnTo>
                  <a:pt x="2328" y="1866"/>
                </a:lnTo>
                <a:lnTo>
                  <a:pt x="2339" y="1869"/>
                </a:lnTo>
                <a:lnTo>
                  <a:pt x="2349" y="1872"/>
                </a:lnTo>
                <a:lnTo>
                  <a:pt x="2359" y="1875"/>
                </a:lnTo>
                <a:lnTo>
                  <a:pt x="2370" y="1879"/>
                </a:lnTo>
                <a:lnTo>
                  <a:pt x="2381" y="1882"/>
                </a:lnTo>
                <a:lnTo>
                  <a:pt x="2391" y="1885"/>
                </a:lnTo>
                <a:lnTo>
                  <a:pt x="2401" y="1888"/>
                </a:lnTo>
                <a:lnTo>
                  <a:pt x="2412" y="1891"/>
                </a:lnTo>
                <a:lnTo>
                  <a:pt x="2422" y="1894"/>
                </a:lnTo>
                <a:lnTo>
                  <a:pt x="2432" y="1897"/>
                </a:lnTo>
                <a:lnTo>
                  <a:pt x="2443" y="1900"/>
                </a:lnTo>
                <a:lnTo>
                  <a:pt x="2454" y="1903"/>
                </a:lnTo>
                <a:lnTo>
                  <a:pt x="2464" y="1906"/>
                </a:lnTo>
                <a:lnTo>
                  <a:pt x="2474" y="1909"/>
                </a:lnTo>
                <a:lnTo>
                  <a:pt x="2485" y="1912"/>
                </a:lnTo>
                <a:lnTo>
                  <a:pt x="2495" y="1915"/>
                </a:lnTo>
                <a:lnTo>
                  <a:pt x="2506" y="1918"/>
                </a:lnTo>
                <a:lnTo>
                  <a:pt x="2516" y="1921"/>
                </a:lnTo>
                <a:lnTo>
                  <a:pt x="2527" y="1924"/>
                </a:lnTo>
                <a:lnTo>
                  <a:pt x="2537" y="1927"/>
                </a:lnTo>
                <a:lnTo>
                  <a:pt x="2548" y="1930"/>
                </a:lnTo>
                <a:lnTo>
                  <a:pt x="2558" y="1933"/>
                </a:lnTo>
                <a:lnTo>
                  <a:pt x="2568" y="1936"/>
                </a:lnTo>
                <a:lnTo>
                  <a:pt x="2579" y="1939"/>
                </a:lnTo>
                <a:lnTo>
                  <a:pt x="2589" y="1942"/>
                </a:lnTo>
                <a:lnTo>
                  <a:pt x="2600" y="1945"/>
                </a:lnTo>
              </a:path>
            </a:pathLst>
          </a:custGeom>
          <a:noFill/>
          <a:ln w="38100" cap="flat">
            <a:solidFill>
              <a:srgbClr val="0072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DF97B27-BBA3-6632-F3B1-2CBABCA0DC6A}"/>
              </a:ext>
            </a:extLst>
          </p:cNvPr>
          <p:cNvSpPr/>
          <p:nvPr/>
        </p:nvSpPr>
        <p:spPr>
          <a:xfrm>
            <a:off x="9307961" y="1989854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854A907-A0CD-6098-94F6-5516C2B8A435}"/>
              </a:ext>
            </a:extLst>
          </p:cNvPr>
          <p:cNvSpPr/>
          <p:nvPr/>
        </p:nvSpPr>
        <p:spPr>
          <a:xfrm>
            <a:off x="9351599" y="1815831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2D9E3E5-2A2F-E03B-2659-A776BC356AB7}"/>
              </a:ext>
            </a:extLst>
          </p:cNvPr>
          <p:cNvSpPr/>
          <p:nvPr/>
        </p:nvSpPr>
        <p:spPr>
          <a:xfrm>
            <a:off x="9405271" y="1673446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F2C3543-5119-068D-88A0-CED7CEE9F50F}"/>
              </a:ext>
            </a:extLst>
          </p:cNvPr>
          <p:cNvSpPr/>
          <p:nvPr/>
        </p:nvSpPr>
        <p:spPr>
          <a:xfrm>
            <a:off x="9570124" y="1644900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1635244-94FB-4F1D-E807-119253D3CDAD}"/>
              </a:ext>
            </a:extLst>
          </p:cNvPr>
          <p:cNvSpPr/>
          <p:nvPr/>
        </p:nvSpPr>
        <p:spPr>
          <a:xfrm>
            <a:off x="9730358" y="1612535"/>
            <a:ext cx="137160" cy="137160"/>
          </a:xfrm>
          <a:prstGeom prst="ellipse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E52BBC5-E11D-3541-1E1B-83C337E9F1C4}"/>
              </a:ext>
            </a:extLst>
          </p:cNvPr>
          <p:cNvSpPr/>
          <p:nvPr/>
        </p:nvSpPr>
        <p:spPr>
          <a:xfrm>
            <a:off x="9899291" y="1576320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38038CA-46C8-C4C3-506A-CB32629BD20D}"/>
              </a:ext>
            </a:extLst>
          </p:cNvPr>
          <p:cNvSpPr/>
          <p:nvPr/>
        </p:nvSpPr>
        <p:spPr>
          <a:xfrm>
            <a:off x="10068224" y="1530058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9" name="Object 158">
            <a:extLst>
              <a:ext uri="{FF2B5EF4-FFF2-40B4-BE49-F238E27FC236}">
                <a16:creationId xmlns:a16="http://schemas.microsoft.com/office/drawing/2014/main" id="{A5396E70-6CFB-3E4D-E2B1-D83A90B26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045410"/>
              </p:ext>
            </p:extLst>
          </p:nvPr>
        </p:nvGraphicFramePr>
        <p:xfrm>
          <a:off x="9467065" y="2137803"/>
          <a:ext cx="571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71320" imgH="355320" progId="Equation.DSMT4">
                  <p:embed/>
                </p:oleObj>
              </mc:Choice>
              <mc:Fallback>
                <p:oleObj name="Equation" r:id="rId7" imgW="5713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67065" y="2137803"/>
                        <a:ext cx="571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" name="Object 159">
            <a:extLst>
              <a:ext uri="{FF2B5EF4-FFF2-40B4-BE49-F238E27FC236}">
                <a16:creationId xmlns:a16="http://schemas.microsoft.com/office/drawing/2014/main" id="{AF3FEA8D-CB08-06F1-0E96-05524EA62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872471"/>
              </p:ext>
            </p:extLst>
          </p:nvPr>
        </p:nvGraphicFramePr>
        <p:xfrm>
          <a:off x="10931985" y="1681115"/>
          <a:ext cx="698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98400" imgH="355320" progId="Equation.DSMT4">
                  <p:embed/>
                </p:oleObj>
              </mc:Choice>
              <mc:Fallback>
                <p:oleObj name="Equation" r:id="rId9" imgW="698400" imgH="355320" progId="Equation.DSMT4">
                  <p:embed/>
                  <p:pic>
                    <p:nvPicPr>
                      <p:cNvPr id="159" name="Object 158">
                        <a:extLst>
                          <a:ext uri="{FF2B5EF4-FFF2-40B4-BE49-F238E27FC236}">
                            <a16:creationId xmlns:a16="http://schemas.microsoft.com/office/drawing/2014/main" id="{A5396E70-6CFB-3E4D-E2B1-D83A90B26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931985" y="1681115"/>
                        <a:ext cx="698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1" name="直接连接符 11">
            <a:extLst>
              <a:ext uri="{FF2B5EF4-FFF2-40B4-BE49-F238E27FC236}">
                <a16:creationId xmlns:a16="http://schemas.microsoft.com/office/drawing/2014/main" id="{7556AEC8-2CA0-0707-07B4-14002E38AF9B}"/>
              </a:ext>
            </a:extLst>
          </p:cNvPr>
          <p:cNvCxnSpPr>
            <a:cxnSpLocks/>
          </p:cNvCxnSpPr>
          <p:nvPr/>
        </p:nvCxnSpPr>
        <p:spPr>
          <a:xfrm flipH="1">
            <a:off x="9774511" y="1798101"/>
            <a:ext cx="35319" cy="340581"/>
          </a:xfrm>
          <a:prstGeom prst="line">
            <a:avLst/>
          </a:prstGeom>
          <a:ln w="19050">
            <a:solidFill>
              <a:srgbClr val="FFC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1">
            <a:extLst>
              <a:ext uri="{FF2B5EF4-FFF2-40B4-BE49-F238E27FC236}">
                <a16:creationId xmlns:a16="http://schemas.microsoft.com/office/drawing/2014/main" id="{CE6AEBDD-3926-EF95-C631-7A990BCE69AD}"/>
              </a:ext>
            </a:extLst>
          </p:cNvPr>
          <p:cNvCxnSpPr>
            <a:cxnSpLocks/>
          </p:cNvCxnSpPr>
          <p:nvPr/>
        </p:nvCxnSpPr>
        <p:spPr>
          <a:xfrm>
            <a:off x="10034349" y="1743367"/>
            <a:ext cx="901068" cy="2689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4">
            <a:extLst>
              <a:ext uri="{FF2B5EF4-FFF2-40B4-BE49-F238E27FC236}">
                <a16:creationId xmlns:a16="http://schemas.microsoft.com/office/drawing/2014/main" id="{518C5ADC-0775-33B1-CF0A-7C008AE8D62B}"/>
              </a:ext>
            </a:extLst>
          </p:cNvPr>
          <p:cNvSpPr txBox="1"/>
          <p:nvPr/>
        </p:nvSpPr>
        <p:spPr>
          <a:xfrm>
            <a:off x="10844294" y="5875755"/>
            <a:ext cx="121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CE75D8A9-4756-2324-5A91-3550DF68B14E}"/>
              </a:ext>
            </a:extLst>
          </p:cNvPr>
          <p:cNvSpPr txBox="1"/>
          <p:nvPr/>
        </p:nvSpPr>
        <p:spPr>
          <a:xfrm>
            <a:off x="1310649" y="6432552"/>
            <a:ext cx="333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Flowchart of PANN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3F122-BAF4-034A-20F9-B4AF78ACE8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748" y="1405899"/>
            <a:ext cx="5650992" cy="5033772"/>
          </a:xfrm>
          <a:prstGeom prst="rect">
            <a:avLst/>
          </a:prstGeom>
        </p:spPr>
      </p:pic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C6F52527-684C-F721-B6D7-30808A63F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B3FA98-5598-D0E2-A0AE-0EEEDBC3465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3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CDD2A6-C0A6-156E-A4A8-16578EE2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314" y="1092126"/>
            <a:ext cx="6055670" cy="502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b="1" dirty="0"/>
              <a:t>Percentage of AI Tasks in Power Electronics</a:t>
            </a:r>
            <a:endParaRPr lang="zh-CN" altLang="en-US" b="1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36AC522F-51F5-8048-D847-F6D8E7D452AD}"/>
              </a:ext>
            </a:extLst>
          </p:cNvPr>
          <p:cNvSpPr txBox="1"/>
          <p:nvPr/>
        </p:nvSpPr>
        <p:spPr>
          <a:xfrm>
            <a:off x="1007889" y="6213157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Shuai Zhao,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Frede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Blaabjerg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and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Huai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Wang, “An overview of artificial intelligence applications for power electronics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,” IEEE 	Transactions on Power Electronics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36, no. 4, pp. 4633 – 4658, Apr. 2021. 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21">
            <a:extLst>
              <a:ext uri="{FF2B5EF4-FFF2-40B4-BE49-F238E27FC236}">
                <a16:creationId xmlns:a16="http://schemas.microsoft.com/office/drawing/2014/main" id="{F3BD3EEE-D25E-8E97-4F69-9CA2289F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21" y="1671723"/>
            <a:ext cx="7568056" cy="4323589"/>
          </a:xfrm>
          <a:prstGeom prst="rect">
            <a:avLst/>
          </a:prstGeom>
        </p:spPr>
      </p:pic>
      <p:sp>
        <p:nvSpPr>
          <p:cNvPr id="19" name="文本框 29">
            <a:extLst>
              <a:ext uri="{FF2B5EF4-FFF2-40B4-BE49-F238E27FC236}">
                <a16:creationId xmlns:a16="http://schemas.microsoft.com/office/drawing/2014/main" id="{29E47482-3E3F-EAB9-EFCF-C553FEF71606}"/>
              </a:ext>
            </a:extLst>
          </p:cNvPr>
          <p:cNvSpPr txBox="1"/>
          <p:nvPr/>
        </p:nvSpPr>
        <p:spPr>
          <a:xfrm>
            <a:off x="8990343" y="1080322"/>
            <a:ext cx="2552868" cy="584775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</p:spPr>
        <p:txBody>
          <a:bodyPr wrap="square">
            <a:spAutoFit/>
          </a:bodyPr>
          <a:lstStyle/>
          <a:p>
            <a:pPr marL="90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Percentage in the existing research work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30">
            <a:extLst>
              <a:ext uri="{FF2B5EF4-FFF2-40B4-BE49-F238E27FC236}">
                <a16:creationId xmlns:a16="http://schemas.microsoft.com/office/drawing/2014/main" id="{E78791E8-CD92-A95F-4AEC-35B1E62C6E42}"/>
              </a:ext>
            </a:extLst>
          </p:cNvPr>
          <p:cNvSpPr txBox="1"/>
          <p:nvPr/>
        </p:nvSpPr>
        <p:spPr>
          <a:xfrm>
            <a:off x="8990343" y="1951057"/>
            <a:ext cx="255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0"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9.8% </a:t>
            </a:r>
            <a:r>
              <a:rPr lang="en-US" altLang="zh-CN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Design</a:t>
            </a:r>
            <a:endParaRPr lang="en-US" altLang="zh-CN" sz="2000" b="1" dirty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31">
            <a:extLst>
              <a:ext uri="{FF2B5EF4-FFF2-40B4-BE49-F238E27FC236}">
                <a16:creationId xmlns:a16="http://schemas.microsoft.com/office/drawing/2014/main" id="{D919ABE5-3DAB-3CC5-023B-C3589AF9E3F4}"/>
              </a:ext>
            </a:extLst>
          </p:cNvPr>
          <p:cNvSpPr txBox="1"/>
          <p:nvPr/>
        </p:nvSpPr>
        <p:spPr>
          <a:xfrm>
            <a:off x="8933296" y="3764047"/>
            <a:ext cx="266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0"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77.8% </a:t>
            </a:r>
            <a:r>
              <a:rPr lang="en-US" altLang="zh-CN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Control</a:t>
            </a:r>
          </a:p>
        </p:txBody>
      </p:sp>
      <p:sp>
        <p:nvSpPr>
          <p:cNvPr id="22" name="文本框 32">
            <a:extLst>
              <a:ext uri="{FF2B5EF4-FFF2-40B4-BE49-F238E27FC236}">
                <a16:creationId xmlns:a16="http://schemas.microsoft.com/office/drawing/2014/main" id="{7ADC8CD7-9C2B-5770-B36E-3902D0DEF4E9}"/>
              </a:ext>
            </a:extLst>
          </p:cNvPr>
          <p:cNvSpPr txBox="1"/>
          <p:nvPr/>
        </p:nvSpPr>
        <p:spPr>
          <a:xfrm>
            <a:off x="8805789" y="5428975"/>
            <a:ext cx="2949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0"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12.4% </a:t>
            </a:r>
            <a:r>
              <a:rPr lang="en-US" altLang="zh-CN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Maintenance and Fault Diagnosis </a:t>
            </a:r>
          </a:p>
        </p:txBody>
      </p:sp>
      <p:cxnSp>
        <p:nvCxnSpPr>
          <p:cNvPr id="3" name="直接连接符 11">
            <a:extLst>
              <a:ext uri="{FF2B5EF4-FFF2-40B4-BE49-F238E27FC236}">
                <a16:creationId xmlns:a16="http://schemas.microsoft.com/office/drawing/2014/main" id="{BD61BCA7-ECFA-3309-3871-814BDA693A05}"/>
              </a:ext>
            </a:extLst>
          </p:cNvPr>
          <p:cNvCxnSpPr>
            <a:cxnSpLocks/>
          </p:cNvCxnSpPr>
          <p:nvPr/>
        </p:nvCxnSpPr>
        <p:spPr>
          <a:xfrm flipH="1">
            <a:off x="8510016" y="2139646"/>
            <a:ext cx="607568" cy="0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026485-63D9-0B05-3B78-C841C6300C82}"/>
              </a:ext>
            </a:extLst>
          </p:cNvPr>
          <p:cNvCxnSpPr>
            <a:cxnSpLocks/>
          </p:cNvCxnSpPr>
          <p:nvPr/>
        </p:nvCxnSpPr>
        <p:spPr>
          <a:xfrm flipH="1">
            <a:off x="8522208" y="3950158"/>
            <a:ext cx="607568" cy="0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1">
            <a:extLst>
              <a:ext uri="{FF2B5EF4-FFF2-40B4-BE49-F238E27FC236}">
                <a16:creationId xmlns:a16="http://schemas.microsoft.com/office/drawing/2014/main" id="{0186DC2E-3159-8D74-22CF-943B935ED819}"/>
              </a:ext>
            </a:extLst>
          </p:cNvPr>
          <p:cNvCxnSpPr>
            <a:cxnSpLocks/>
          </p:cNvCxnSpPr>
          <p:nvPr/>
        </p:nvCxnSpPr>
        <p:spPr>
          <a:xfrm flipH="1">
            <a:off x="8406393" y="5754574"/>
            <a:ext cx="607568" cy="0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87554F5-1B1C-C5DD-115E-35C206DD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</a:t>
            </a:r>
            <a:endParaRPr lang="zh-CN" altLang="en-US" sz="2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2E06B-860A-77F4-244C-76733E4B9F6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 Zhang,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3C917472-6796-34BF-08DC-E175BF04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839027" y="0"/>
            <a:ext cx="1812839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5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Training Loop of PANN 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1094740" y="955974"/>
            <a:ext cx="10031598" cy="5700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146C873-6112-99C2-D3CF-139A19BDCAA7}"/>
              </a:ext>
            </a:extLst>
          </p:cNvPr>
          <p:cNvSpPr/>
          <p:nvPr/>
        </p:nvSpPr>
        <p:spPr>
          <a:xfrm>
            <a:off x="6018484" y="1697084"/>
            <a:ext cx="1772480" cy="1719134"/>
          </a:xfrm>
          <a:custGeom>
            <a:avLst/>
            <a:gdLst>
              <a:gd name="connsiteX0" fmla="*/ 7782 w 1772480"/>
              <a:gd name="connsiteY0" fmla="*/ -114 h 1719134"/>
              <a:gd name="connsiteX1" fmla="*/ 205111 w 1772480"/>
              <a:gd name="connsiteY1" fmla="*/ 456324 h 1719134"/>
              <a:gd name="connsiteX2" fmla="*/ 202183 w 1772480"/>
              <a:gd name="connsiteY2" fmla="*/ 606099 h 1719134"/>
              <a:gd name="connsiteX3" fmla="*/ -307 w 1772480"/>
              <a:gd name="connsiteY3" fmla="*/ 1030323 h 1719134"/>
              <a:gd name="connsiteX4" fmla="*/ 787617 w 1772480"/>
              <a:gd name="connsiteY4" fmla="*/ 1650064 h 1719134"/>
              <a:gd name="connsiteX5" fmla="*/ 1287705 w 1772480"/>
              <a:gd name="connsiteY5" fmla="*/ 1718118 h 1719134"/>
              <a:gd name="connsiteX6" fmla="*/ 1369425 w 1772480"/>
              <a:gd name="connsiteY6" fmla="*/ 1693574 h 1719134"/>
              <a:gd name="connsiteX7" fmla="*/ 1772173 w 1772480"/>
              <a:gd name="connsiteY7" fmla="*/ 1341588 h 1719134"/>
              <a:gd name="connsiteX8" fmla="*/ 1772173 w 1772480"/>
              <a:gd name="connsiteY8" fmla="*/ 1341588 h 1719134"/>
              <a:gd name="connsiteX9" fmla="*/ 7782 w 1772480"/>
              <a:gd name="connsiteY9" fmla="*/ -114 h 171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2480" h="1719134">
                <a:moveTo>
                  <a:pt x="7782" y="-114"/>
                </a:moveTo>
                <a:lnTo>
                  <a:pt x="205111" y="456324"/>
                </a:lnTo>
                <a:cubicBezTo>
                  <a:pt x="225772" y="504337"/>
                  <a:pt x="224705" y="558931"/>
                  <a:pt x="202183" y="606099"/>
                </a:cubicBezTo>
                <a:lnTo>
                  <a:pt x="-307" y="1030323"/>
                </a:lnTo>
                <a:cubicBezTo>
                  <a:pt x="362104" y="1062095"/>
                  <a:pt x="671358" y="1305338"/>
                  <a:pt x="787617" y="1650064"/>
                </a:cubicBezTo>
                <a:lnTo>
                  <a:pt x="1287705" y="1718118"/>
                </a:lnTo>
                <a:cubicBezTo>
                  <a:pt x="1317204" y="1722034"/>
                  <a:pt x="1346966" y="1713096"/>
                  <a:pt x="1369425" y="1693574"/>
                </a:cubicBezTo>
                <a:lnTo>
                  <a:pt x="1772173" y="1341588"/>
                </a:lnTo>
                <a:lnTo>
                  <a:pt x="1772173" y="1341588"/>
                </a:lnTo>
                <a:cubicBezTo>
                  <a:pt x="1515715" y="551433"/>
                  <a:pt x="829593" y="33076"/>
                  <a:pt x="7782" y="-114"/>
                </a:cubicBezTo>
                <a:close/>
              </a:path>
            </a:pathLst>
          </a:custGeom>
          <a:solidFill>
            <a:srgbClr val="7DE314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B627FF1-27B4-C9B3-21D8-92DC9D6109CA}"/>
              </a:ext>
            </a:extLst>
          </p:cNvPr>
          <p:cNvSpPr/>
          <p:nvPr/>
        </p:nvSpPr>
        <p:spPr>
          <a:xfrm>
            <a:off x="5983341" y="2796273"/>
            <a:ext cx="749015" cy="567444"/>
          </a:xfrm>
          <a:custGeom>
            <a:avLst/>
            <a:gdLst>
              <a:gd name="connsiteX0" fmla="*/ 2064 w 749015"/>
              <a:gd name="connsiteY0" fmla="*/ -114 h 567444"/>
              <a:gd name="connsiteX1" fmla="*/ -307 w 749015"/>
              <a:gd name="connsiteY1" fmla="*/ 4906 h 567444"/>
              <a:gd name="connsiteX2" fmla="*/ -307 w 749015"/>
              <a:gd name="connsiteY2" fmla="*/ 72682 h 567444"/>
              <a:gd name="connsiteX3" fmla="*/ 680794 w 749015"/>
              <a:gd name="connsiteY3" fmla="*/ 567331 h 567444"/>
              <a:gd name="connsiteX4" fmla="*/ 748709 w 749015"/>
              <a:gd name="connsiteY4" fmla="*/ 545436 h 567444"/>
              <a:gd name="connsiteX5" fmla="*/ 2064 w 749015"/>
              <a:gd name="connsiteY5" fmla="*/ -114 h 56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015" h="567444">
                <a:moveTo>
                  <a:pt x="2064" y="-114"/>
                </a:moveTo>
                <a:lnTo>
                  <a:pt x="-307" y="4906"/>
                </a:lnTo>
                <a:lnTo>
                  <a:pt x="-307" y="72682"/>
                </a:lnTo>
                <a:cubicBezTo>
                  <a:pt x="304817" y="87662"/>
                  <a:pt x="572148" y="281811"/>
                  <a:pt x="680794" y="567331"/>
                </a:cubicBezTo>
                <a:lnTo>
                  <a:pt x="748709" y="545436"/>
                </a:lnTo>
                <a:cubicBezTo>
                  <a:pt x="630337" y="231382"/>
                  <a:pt x="337237" y="17223"/>
                  <a:pt x="2064" y="-114"/>
                </a:cubicBezTo>
                <a:close/>
              </a:path>
            </a:pathLst>
          </a:custGeom>
          <a:solidFill>
            <a:srgbClr val="7DE314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64DBC1A-D4A5-74DF-8DF1-C9E7337F4A55}"/>
              </a:ext>
            </a:extLst>
          </p:cNvPr>
          <p:cNvSpPr/>
          <p:nvPr/>
        </p:nvSpPr>
        <p:spPr>
          <a:xfrm>
            <a:off x="6423463" y="3418245"/>
            <a:ext cx="363318" cy="881219"/>
          </a:xfrm>
          <a:custGeom>
            <a:avLst/>
            <a:gdLst>
              <a:gd name="connsiteX0" fmla="*/ 264659 w 363318"/>
              <a:gd name="connsiteY0" fmla="*/ 19410 h 881219"/>
              <a:gd name="connsiteX1" fmla="*/ -307 w 363318"/>
              <a:gd name="connsiteY1" fmla="*/ 821419 h 881219"/>
              <a:gd name="connsiteX2" fmla="*/ 44738 w 363318"/>
              <a:gd name="connsiteY2" fmla="*/ 881106 h 881219"/>
              <a:gd name="connsiteX3" fmla="*/ 333829 w 363318"/>
              <a:gd name="connsiteY3" fmla="*/ 1002 h 881219"/>
              <a:gd name="connsiteX4" fmla="*/ 325880 w 363318"/>
              <a:gd name="connsiteY4" fmla="*/ -114 h 88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8" h="881219">
                <a:moveTo>
                  <a:pt x="264659" y="19410"/>
                </a:moveTo>
                <a:cubicBezTo>
                  <a:pt x="344134" y="315663"/>
                  <a:pt x="240014" y="630818"/>
                  <a:pt x="-307" y="821419"/>
                </a:cubicBezTo>
                <a:lnTo>
                  <a:pt x="44738" y="881106"/>
                </a:lnTo>
                <a:cubicBezTo>
                  <a:pt x="307879" y="671562"/>
                  <a:pt x="421465" y="325766"/>
                  <a:pt x="333829" y="1002"/>
                </a:cubicBezTo>
                <a:lnTo>
                  <a:pt x="325880" y="-114"/>
                </a:lnTo>
                <a:close/>
              </a:path>
            </a:pathLst>
          </a:custGeom>
          <a:solidFill>
            <a:srgbClr val="01CC9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8B4BCD-7638-E2D3-A25F-C2090CCEC1CE}"/>
              </a:ext>
            </a:extLst>
          </p:cNvPr>
          <p:cNvSpPr/>
          <p:nvPr/>
        </p:nvSpPr>
        <p:spPr>
          <a:xfrm>
            <a:off x="6490959" y="3120647"/>
            <a:ext cx="1399464" cy="2079700"/>
          </a:xfrm>
          <a:custGeom>
            <a:avLst/>
            <a:gdLst>
              <a:gd name="connsiteX0" fmla="*/ 1324522 w 1399464"/>
              <a:gd name="connsiteY0" fmla="*/ -114 h 2079700"/>
              <a:gd name="connsiteX1" fmla="*/ 947991 w 1399464"/>
              <a:gd name="connsiteY1" fmla="*/ 328861 h 2079700"/>
              <a:gd name="connsiteX2" fmla="*/ 804770 w 1399464"/>
              <a:gd name="connsiteY2" fmla="*/ 371535 h 2079700"/>
              <a:gd name="connsiteX3" fmla="*/ 338431 w 1399464"/>
              <a:gd name="connsiteY3" fmla="*/ 308222 h 2079700"/>
              <a:gd name="connsiteX4" fmla="*/ -307 w 1399464"/>
              <a:gd name="connsiteY4" fmla="*/ 1248989 h 2079700"/>
              <a:gd name="connsiteX5" fmla="*/ 102054 w 1399464"/>
              <a:gd name="connsiteY5" fmla="*/ 1751029 h 2079700"/>
              <a:gd name="connsiteX6" fmla="*/ 152119 w 1399464"/>
              <a:gd name="connsiteY6" fmla="*/ 1819920 h 2079700"/>
              <a:gd name="connsiteX7" fmla="*/ 609533 w 1399464"/>
              <a:gd name="connsiteY7" fmla="*/ 2079587 h 2079700"/>
              <a:gd name="connsiteX8" fmla="*/ 1324522 w 1399464"/>
              <a:gd name="connsiteY8" fmla="*/ -114 h 20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9464" h="2079700">
                <a:moveTo>
                  <a:pt x="1324522" y="-114"/>
                </a:moveTo>
                <a:lnTo>
                  <a:pt x="947991" y="328861"/>
                </a:lnTo>
                <a:cubicBezTo>
                  <a:pt x="908607" y="363016"/>
                  <a:pt x="856426" y="378564"/>
                  <a:pt x="804770" y="371535"/>
                </a:cubicBezTo>
                <a:lnTo>
                  <a:pt x="338431" y="308222"/>
                </a:lnTo>
                <a:cubicBezTo>
                  <a:pt x="422077" y="661238"/>
                  <a:pt x="289181" y="1030326"/>
                  <a:pt x="-307" y="1248989"/>
                </a:cubicBezTo>
                <a:lnTo>
                  <a:pt x="102054" y="1751029"/>
                </a:lnTo>
                <a:cubicBezTo>
                  <a:pt x="108030" y="1780137"/>
                  <a:pt x="126279" y="1805248"/>
                  <a:pt x="152119" y="1819920"/>
                </a:cubicBezTo>
                <a:lnTo>
                  <a:pt x="609533" y="2079587"/>
                </a:lnTo>
                <a:cubicBezTo>
                  <a:pt x="1269716" y="1590655"/>
                  <a:pt x="1544583" y="785160"/>
                  <a:pt x="1324522" y="-114"/>
                </a:cubicBezTo>
                <a:close/>
              </a:path>
            </a:pathLst>
          </a:custGeom>
          <a:solidFill>
            <a:srgbClr val="01CC9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F100696-2325-0B3E-1A02-6081A57B01C5}"/>
              </a:ext>
            </a:extLst>
          </p:cNvPr>
          <p:cNvSpPr/>
          <p:nvPr/>
        </p:nvSpPr>
        <p:spPr>
          <a:xfrm>
            <a:off x="5489808" y="4285101"/>
            <a:ext cx="916083" cy="198592"/>
          </a:xfrm>
          <a:custGeom>
            <a:avLst/>
            <a:gdLst>
              <a:gd name="connsiteX0" fmla="*/ 915080 w 916083"/>
              <a:gd name="connsiteY0" fmla="*/ 60131 h 198592"/>
              <a:gd name="connsiteX1" fmla="*/ 869617 w 916083"/>
              <a:gd name="connsiteY1" fmla="*/ -114 h 198592"/>
              <a:gd name="connsiteX2" fmla="*/ 46829 w 916083"/>
              <a:gd name="connsiteY2" fmla="*/ 2814 h 198592"/>
              <a:gd name="connsiteX3" fmla="*/ -307 w 916083"/>
              <a:gd name="connsiteY3" fmla="*/ 66406 h 198592"/>
              <a:gd name="connsiteX4" fmla="*/ 915777 w 916083"/>
              <a:gd name="connsiteY4" fmla="*/ 60130 h 19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083" h="198592">
                <a:moveTo>
                  <a:pt x="915080" y="60131"/>
                </a:moveTo>
                <a:lnTo>
                  <a:pt x="869617" y="-114"/>
                </a:lnTo>
                <a:cubicBezTo>
                  <a:pt x="619006" y="159920"/>
                  <a:pt x="298573" y="161061"/>
                  <a:pt x="46829" y="2814"/>
                </a:cubicBezTo>
                <a:lnTo>
                  <a:pt x="-307" y="66406"/>
                </a:lnTo>
                <a:cubicBezTo>
                  <a:pt x="279688" y="244750"/>
                  <a:pt x="638251" y="242294"/>
                  <a:pt x="915777" y="60130"/>
                </a:cubicBezTo>
                <a:close/>
              </a:path>
            </a:pathLst>
          </a:custGeom>
          <a:solidFill>
            <a:srgbClr val="14A0C0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6756BAA-BB0B-C8B5-775A-26A5333BA0F4}"/>
              </a:ext>
            </a:extLst>
          </p:cNvPr>
          <p:cNvSpPr/>
          <p:nvPr/>
        </p:nvSpPr>
        <p:spPr>
          <a:xfrm>
            <a:off x="4801037" y="4396944"/>
            <a:ext cx="2229755" cy="1193948"/>
          </a:xfrm>
          <a:custGeom>
            <a:avLst/>
            <a:gdLst>
              <a:gd name="connsiteX0" fmla="*/ 1803272 w 2229755"/>
              <a:gd name="connsiteY0" fmla="*/ 611817 h 1193948"/>
              <a:gd name="connsiteX1" fmla="*/ 1715416 w 2229755"/>
              <a:gd name="connsiteY1" fmla="*/ 490490 h 1193948"/>
              <a:gd name="connsiteX2" fmla="*/ 1619888 w 2229755"/>
              <a:gd name="connsiteY2" fmla="*/ 20525 h 1193948"/>
              <a:gd name="connsiteX3" fmla="*/ 623757 w 2229755"/>
              <a:gd name="connsiteY3" fmla="*/ -114 h 1193948"/>
              <a:gd name="connsiteX4" fmla="*/ 171223 w 2229755"/>
              <a:gd name="connsiteY4" fmla="*/ 239470 h 1193948"/>
              <a:gd name="connsiteX5" fmla="*/ 119206 w 2229755"/>
              <a:gd name="connsiteY5" fmla="*/ 306967 h 1193948"/>
              <a:gd name="connsiteX6" fmla="*/ -307 w 2229755"/>
              <a:gd name="connsiteY6" fmla="*/ 815980 h 1193948"/>
              <a:gd name="connsiteX7" fmla="*/ 2229449 w 2229755"/>
              <a:gd name="connsiteY7" fmla="*/ 853493 h 119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9755" h="1193948">
                <a:moveTo>
                  <a:pt x="1803272" y="611817"/>
                </a:moveTo>
                <a:cubicBezTo>
                  <a:pt x="1757867" y="585930"/>
                  <a:pt x="1725843" y="541707"/>
                  <a:pt x="1715416" y="490490"/>
                </a:cubicBezTo>
                <a:lnTo>
                  <a:pt x="1619888" y="20525"/>
                </a:lnTo>
                <a:cubicBezTo>
                  <a:pt x="1312834" y="210708"/>
                  <a:pt x="922670" y="202624"/>
                  <a:pt x="623757" y="-114"/>
                </a:cubicBezTo>
                <a:lnTo>
                  <a:pt x="171223" y="239470"/>
                </a:lnTo>
                <a:cubicBezTo>
                  <a:pt x="144971" y="253426"/>
                  <a:pt x="126013" y="278025"/>
                  <a:pt x="119206" y="306967"/>
                </a:cubicBezTo>
                <a:lnTo>
                  <a:pt x="-307" y="815980"/>
                </a:lnTo>
                <a:cubicBezTo>
                  <a:pt x="676471" y="1307003"/>
                  <a:pt x="1543048" y="1319414"/>
                  <a:pt x="2229449" y="853493"/>
                </a:cubicBezTo>
                <a:close/>
              </a:path>
            </a:pathLst>
          </a:custGeom>
          <a:solidFill>
            <a:srgbClr val="14A0C0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6E23106-15C9-F1E0-5069-F4720B50748A}"/>
              </a:ext>
            </a:extLst>
          </p:cNvPr>
          <p:cNvSpPr/>
          <p:nvPr/>
        </p:nvSpPr>
        <p:spPr>
          <a:xfrm>
            <a:off x="5098317" y="3430935"/>
            <a:ext cx="374616" cy="875780"/>
          </a:xfrm>
          <a:custGeom>
            <a:avLst/>
            <a:gdLst>
              <a:gd name="connsiteX0" fmla="*/ 77967 w 374616"/>
              <a:gd name="connsiteY0" fmla="*/ 206141 h 875780"/>
              <a:gd name="connsiteX1" fmla="*/ 100140 w 374616"/>
              <a:gd name="connsiteY1" fmla="*/ 23314 h 875780"/>
              <a:gd name="connsiteX2" fmla="*/ 25671 w 374616"/>
              <a:gd name="connsiteY2" fmla="*/ -114 h 875780"/>
              <a:gd name="connsiteX3" fmla="*/ 327174 w 374616"/>
              <a:gd name="connsiteY3" fmla="*/ 875667 h 875780"/>
              <a:gd name="connsiteX4" fmla="*/ 374310 w 374616"/>
              <a:gd name="connsiteY4" fmla="*/ 812075 h 875780"/>
              <a:gd name="connsiteX5" fmla="*/ 77967 w 374616"/>
              <a:gd name="connsiteY5" fmla="*/ 206141 h 87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616" h="875780">
                <a:moveTo>
                  <a:pt x="77967" y="206141"/>
                </a:moveTo>
                <a:cubicBezTo>
                  <a:pt x="77988" y="144529"/>
                  <a:pt x="85433" y="83145"/>
                  <a:pt x="100140" y="23314"/>
                </a:cubicBezTo>
                <a:lnTo>
                  <a:pt x="25671" y="-114"/>
                </a:lnTo>
                <a:cubicBezTo>
                  <a:pt x="-56996" y="325798"/>
                  <a:pt x="61402" y="669711"/>
                  <a:pt x="327174" y="875667"/>
                </a:cubicBezTo>
                <a:lnTo>
                  <a:pt x="374310" y="812075"/>
                </a:lnTo>
                <a:cubicBezTo>
                  <a:pt x="187252" y="666701"/>
                  <a:pt x="77870" y="443046"/>
                  <a:pt x="77967" y="206141"/>
                </a:cubicBezTo>
                <a:close/>
              </a:path>
            </a:pathLst>
          </a:custGeom>
          <a:solidFill>
            <a:srgbClr val="5059A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786C385-4DA4-409B-483B-EA3E0560D168}"/>
              </a:ext>
            </a:extLst>
          </p:cNvPr>
          <p:cNvSpPr/>
          <p:nvPr/>
        </p:nvSpPr>
        <p:spPr>
          <a:xfrm>
            <a:off x="3993933" y="3009622"/>
            <a:ext cx="1361858" cy="2151956"/>
          </a:xfrm>
          <a:custGeom>
            <a:avLst/>
            <a:gdLst>
              <a:gd name="connsiteX0" fmla="*/ 1029090 w 1361858"/>
              <a:gd name="connsiteY0" fmla="*/ 629685 h 2151956"/>
              <a:gd name="connsiteX1" fmla="*/ 1065348 w 1361858"/>
              <a:gd name="connsiteY1" fmla="*/ 374621 h 2151956"/>
              <a:gd name="connsiteX2" fmla="*/ 1012634 w 1361858"/>
              <a:gd name="connsiteY2" fmla="*/ 325811 h 2151956"/>
              <a:gd name="connsiteX3" fmla="*/ 691049 w 1361858"/>
              <a:gd name="connsiteY3" fmla="*/ 27376 h 2151956"/>
              <a:gd name="connsiteX4" fmla="*/ 610165 w 1361858"/>
              <a:gd name="connsiteY4" fmla="*/ 462 h 2151956"/>
              <a:gd name="connsiteX5" fmla="*/ 90693 w 1361858"/>
              <a:gd name="connsiteY5" fmla="*/ 55267 h 2151956"/>
              <a:gd name="connsiteX6" fmla="*/ 738464 w 1361858"/>
              <a:gd name="connsiteY6" fmla="*/ 2151842 h 2151956"/>
              <a:gd name="connsiteX7" fmla="*/ 850029 w 1361858"/>
              <a:gd name="connsiteY7" fmla="*/ 1676438 h 2151956"/>
              <a:gd name="connsiteX8" fmla="*/ 941512 w 1361858"/>
              <a:gd name="connsiteY8" fmla="*/ 1557901 h 2151956"/>
              <a:gd name="connsiteX9" fmla="*/ 1361552 w 1361858"/>
              <a:gd name="connsiteY9" fmla="*/ 1335469 h 2151956"/>
              <a:gd name="connsiteX10" fmla="*/ 1029090 w 1361858"/>
              <a:gd name="connsiteY10" fmla="*/ 629685 h 215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1858" h="2151956">
                <a:moveTo>
                  <a:pt x="1029090" y="629685"/>
                </a:moveTo>
                <a:cubicBezTo>
                  <a:pt x="1029106" y="543380"/>
                  <a:pt x="1041313" y="457511"/>
                  <a:pt x="1065348" y="374621"/>
                </a:cubicBezTo>
                <a:lnTo>
                  <a:pt x="1012634" y="325811"/>
                </a:lnTo>
                <a:lnTo>
                  <a:pt x="691049" y="27376"/>
                </a:lnTo>
                <a:cubicBezTo>
                  <a:pt x="669245" y="7136"/>
                  <a:pt x="639749" y="-2679"/>
                  <a:pt x="610165" y="462"/>
                </a:cubicBezTo>
                <a:lnTo>
                  <a:pt x="90693" y="55267"/>
                </a:lnTo>
                <a:cubicBezTo>
                  <a:pt x="-152099" y="837474"/>
                  <a:pt x="100037" y="1647571"/>
                  <a:pt x="738464" y="2151842"/>
                </a:cubicBezTo>
                <a:lnTo>
                  <a:pt x="850029" y="1676438"/>
                </a:lnTo>
                <a:cubicBezTo>
                  <a:pt x="862019" y="1625590"/>
                  <a:pt x="895362" y="1582386"/>
                  <a:pt x="941512" y="1557901"/>
                </a:cubicBezTo>
                <a:lnTo>
                  <a:pt x="1361552" y="1335469"/>
                </a:lnTo>
                <a:cubicBezTo>
                  <a:pt x="1150798" y="1161735"/>
                  <a:pt x="1028834" y="902816"/>
                  <a:pt x="1029090" y="629685"/>
                </a:cubicBezTo>
                <a:close/>
              </a:path>
            </a:pathLst>
          </a:custGeom>
          <a:solidFill>
            <a:srgbClr val="5059A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342BB70-2A3B-D90F-1EF7-DFE1B4B1C9FC}"/>
              </a:ext>
            </a:extLst>
          </p:cNvPr>
          <p:cNvSpPr/>
          <p:nvPr/>
        </p:nvSpPr>
        <p:spPr>
          <a:xfrm>
            <a:off x="4111987" y="1695271"/>
            <a:ext cx="2048764" cy="1608340"/>
          </a:xfrm>
          <a:custGeom>
            <a:avLst/>
            <a:gdLst>
              <a:gd name="connsiteX0" fmla="*/ 1821541 w 2048764"/>
              <a:gd name="connsiteY0" fmla="*/ 1028789 h 1608340"/>
              <a:gd name="connsiteX1" fmla="*/ 2038394 w 2048764"/>
              <a:gd name="connsiteY1" fmla="*/ 574443 h 1608340"/>
              <a:gd name="connsiteX2" fmla="*/ 2040068 w 2048764"/>
              <a:gd name="connsiteY2" fmla="*/ 489235 h 1608340"/>
              <a:gd name="connsiteX3" fmla="*/ 1828653 w 2048764"/>
              <a:gd name="connsiteY3" fmla="*/ -114 h 1608340"/>
              <a:gd name="connsiteX4" fmla="*/ -307 w 2048764"/>
              <a:gd name="connsiteY4" fmla="*/ 1288455 h 1608340"/>
              <a:gd name="connsiteX5" fmla="*/ 483883 w 2048764"/>
              <a:gd name="connsiteY5" fmla="*/ 1237275 h 1608340"/>
              <a:gd name="connsiteX6" fmla="*/ 625988 w 2048764"/>
              <a:gd name="connsiteY6" fmla="*/ 1284550 h 1608340"/>
              <a:gd name="connsiteX7" fmla="*/ 974627 w 2048764"/>
              <a:gd name="connsiteY7" fmla="*/ 1608227 h 1608340"/>
              <a:gd name="connsiteX8" fmla="*/ 1821541 w 2048764"/>
              <a:gd name="connsiteY8" fmla="*/ 1028789 h 160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764" h="1608340">
                <a:moveTo>
                  <a:pt x="1821541" y="1028789"/>
                </a:moveTo>
                <a:lnTo>
                  <a:pt x="2038394" y="574443"/>
                </a:lnTo>
                <a:cubicBezTo>
                  <a:pt x="2051201" y="547608"/>
                  <a:pt x="2051812" y="516553"/>
                  <a:pt x="2040068" y="489235"/>
                </a:cubicBezTo>
                <a:lnTo>
                  <a:pt x="1828653" y="-114"/>
                </a:lnTo>
                <a:cubicBezTo>
                  <a:pt x="989549" y="-114"/>
                  <a:pt x="279162" y="503320"/>
                  <a:pt x="-307" y="1288455"/>
                </a:cubicBezTo>
                <a:lnTo>
                  <a:pt x="483883" y="1237275"/>
                </a:lnTo>
                <a:cubicBezTo>
                  <a:pt x="535851" y="1231818"/>
                  <a:pt x="587646" y="1249049"/>
                  <a:pt x="625988" y="1284550"/>
                </a:cubicBezTo>
                <a:lnTo>
                  <a:pt x="974627" y="1608227"/>
                </a:lnTo>
                <a:cubicBezTo>
                  <a:pt x="1111926" y="1260103"/>
                  <a:pt x="1447325" y="1030632"/>
                  <a:pt x="1821541" y="1028789"/>
                </a:cubicBezTo>
                <a:close/>
              </a:path>
            </a:pathLst>
          </a:custGeom>
          <a:solidFill>
            <a:srgbClr val="09909F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E69D345-8147-A2B0-F08D-EC522C7AF449}"/>
              </a:ext>
            </a:extLst>
          </p:cNvPr>
          <p:cNvSpPr/>
          <p:nvPr/>
        </p:nvSpPr>
        <p:spPr>
          <a:xfrm>
            <a:off x="5146747" y="2796134"/>
            <a:ext cx="758499" cy="583481"/>
          </a:xfrm>
          <a:custGeom>
            <a:avLst/>
            <a:gdLst>
              <a:gd name="connsiteX0" fmla="*/ -307 w 758499"/>
              <a:gd name="connsiteY0" fmla="*/ 560218 h 583481"/>
              <a:gd name="connsiteX1" fmla="*/ 73884 w 758499"/>
              <a:gd name="connsiteY1" fmla="*/ 583368 h 583481"/>
              <a:gd name="connsiteX2" fmla="*/ 758192 w 758499"/>
              <a:gd name="connsiteY2" fmla="*/ 72960 h 583481"/>
              <a:gd name="connsiteX3" fmla="*/ 758192 w 758499"/>
              <a:gd name="connsiteY3" fmla="*/ -114 h 583481"/>
              <a:gd name="connsiteX4" fmla="*/ -307 w 758499"/>
              <a:gd name="connsiteY4" fmla="*/ 560218 h 58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499" h="583481">
                <a:moveTo>
                  <a:pt x="-307" y="560218"/>
                </a:moveTo>
                <a:lnTo>
                  <a:pt x="73884" y="583368"/>
                </a:lnTo>
                <a:cubicBezTo>
                  <a:pt x="177988" y="290655"/>
                  <a:pt x="447948" y="89299"/>
                  <a:pt x="758192" y="72960"/>
                </a:cubicBezTo>
                <a:lnTo>
                  <a:pt x="758192" y="-114"/>
                </a:lnTo>
                <a:cubicBezTo>
                  <a:pt x="414873" y="14857"/>
                  <a:pt x="114900" y="236460"/>
                  <a:pt x="-307" y="560218"/>
                </a:cubicBezTo>
                <a:close/>
              </a:path>
            </a:pathLst>
          </a:custGeom>
          <a:solidFill>
            <a:srgbClr val="09909F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68EEE8A-A718-ADE1-B197-7F627E389552}"/>
              </a:ext>
            </a:extLst>
          </p:cNvPr>
          <p:cNvSpPr/>
          <p:nvPr/>
        </p:nvSpPr>
        <p:spPr>
          <a:xfrm>
            <a:off x="7694183" y="4169973"/>
            <a:ext cx="497816" cy="532562"/>
          </a:xfrm>
          <a:custGeom>
            <a:avLst/>
            <a:gdLst>
              <a:gd name="connsiteX0" fmla="*/ 483882 w 497816"/>
              <a:gd name="connsiteY0" fmla="*/ 359268 h 532562"/>
              <a:gd name="connsiteX1" fmla="*/ 244437 w 497816"/>
              <a:gd name="connsiteY1" fmla="*/ 13836 h 532562"/>
              <a:gd name="connsiteX2" fmla="*/ 210689 w 497816"/>
              <a:gd name="connsiteY2" fmla="*/ -109 h 532562"/>
              <a:gd name="connsiteX3" fmla="*/ -307 w 497816"/>
              <a:gd name="connsiteY3" fmla="*/ 513506 h 532562"/>
              <a:gd name="connsiteX4" fmla="*/ 40553 w 497816"/>
              <a:gd name="connsiteY4" fmla="*/ 532332 h 532562"/>
              <a:gd name="connsiteX5" fmla="*/ 454039 w 497816"/>
              <a:gd name="connsiteY5" fmla="*/ 439036 h 532562"/>
              <a:gd name="connsiteX6" fmla="*/ 497385 w 497816"/>
              <a:gd name="connsiteY6" fmla="*/ 388914 h 532562"/>
              <a:gd name="connsiteX7" fmla="*/ 483882 w 497816"/>
              <a:gd name="connsiteY7" fmla="*/ 359268 h 53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816" h="532562">
                <a:moveTo>
                  <a:pt x="483882" y="359268"/>
                </a:moveTo>
                <a:lnTo>
                  <a:pt x="244437" y="13836"/>
                </a:lnTo>
                <a:cubicBezTo>
                  <a:pt x="235583" y="4747"/>
                  <a:pt x="223377" y="-297"/>
                  <a:pt x="210689" y="-109"/>
                </a:cubicBezTo>
                <a:cubicBezTo>
                  <a:pt x="164310" y="179984"/>
                  <a:pt x="93309" y="352818"/>
                  <a:pt x="-307" y="513506"/>
                </a:cubicBezTo>
                <a:cubicBezTo>
                  <a:pt x="9196" y="526358"/>
                  <a:pt x="24609" y="533459"/>
                  <a:pt x="40553" y="532332"/>
                </a:cubicBezTo>
                <a:lnTo>
                  <a:pt x="454039" y="439036"/>
                </a:lnTo>
                <a:cubicBezTo>
                  <a:pt x="479850" y="437165"/>
                  <a:pt x="499256" y="414725"/>
                  <a:pt x="497385" y="388914"/>
                </a:cubicBezTo>
                <a:cubicBezTo>
                  <a:pt x="496575" y="377735"/>
                  <a:pt x="491784" y="367217"/>
                  <a:pt x="483882" y="359268"/>
                </a:cubicBezTo>
                <a:close/>
              </a:path>
            </a:pathLst>
          </a:custGeom>
          <a:solidFill>
            <a:srgbClr val="67E0C3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A9D44E2-9F1D-E874-640D-134CFB5CE4C9}"/>
              </a:ext>
            </a:extLst>
          </p:cNvPr>
          <p:cNvSpPr/>
          <p:nvPr/>
        </p:nvSpPr>
        <p:spPr>
          <a:xfrm>
            <a:off x="3714319" y="4174233"/>
            <a:ext cx="480922" cy="524043"/>
          </a:xfrm>
          <a:custGeom>
            <a:avLst/>
            <a:gdLst>
              <a:gd name="connsiteX0" fmla="*/ 252885 w 480922"/>
              <a:gd name="connsiteY0" fmla="*/ 5185 h 524043"/>
              <a:gd name="connsiteX1" fmla="*/ 13440 w 480922"/>
              <a:gd name="connsiteY1" fmla="*/ 350616 h 524043"/>
              <a:gd name="connsiteX2" fmla="*/ 13395 w 480922"/>
              <a:gd name="connsiteY2" fmla="*/ 416883 h 524043"/>
              <a:gd name="connsiteX3" fmla="*/ 43423 w 480922"/>
              <a:gd name="connsiteY3" fmla="*/ 430525 h 524043"/>
              <a:gd name="connsiteX4" fmla="*/ 456769 w 480922"/>
              <a:gd name="connsiteY4" fmla="*/ 523820 h 524043"/>
              <a:gd name="connsiteX5" fmla="*/ 480616 w 480922"/>
              <a:gd name="connsiteY5" fmla="*/ 519079 h 524043"/>
              <a:gd name="connsiteX6" fmla="*/ 259300 w 480922"/>
              <a:gd name="connsiteY6" fmla="*/ -114 h 524043"/>
              <a:gd name="connsiteX7" fmla="*/ 252885 w 480922"/>
              <a:gd name="connsiteY7" fmla="*/ 5185 h 52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922" h="524043">
                <a:moveTo>
                  <a:pt x="252885" y="5185"/>
                </a:moveTo>
                <a:lnTo>
                  <a:pt x="13440" y="350616"/>
                </a:lnTo>
                <a:cubicBezTo>
                  <a:pt x="-4872" y="368903"/>
                  <a:pt x="-4892" y="398571"/>
                  <a:pt x="13395" y="416883"/>
                </a:cubicBezTo>
                <a:cubicBezTo>
                  <a:pt x="21420" y="424919"/>
                  <a:pt x="32090" y="429767"/>
                  <a:pt x="43423" y="430525"/>
                </a:cubicBezTo>
                <a:lnTo>
                  <a:pt x="456769" y="523820"/>
                </a:lnTo>
                <a:cubicBezTo>
                  <a:pt x="464998" y="524386"/>
                  <a:pt x="473229" y="522749"/>
                  <a:pt x="480616" y="519079"/>
                </a:cubicBezTo>
                <a:cubicBezTo>
                  <a:pt x="382985" y="357187"/>
                  <a:pt x="308490" y="182427"/>
                  <a:pt x="259300" y="-114"/>
                </a:cubicBezTo>
                <a:cubicBezTo>
                  <a:pt x="257001" y="1448"/>
                  <a:pt x="254853" y="3222"/>
                  <a:pt x="252885" y="5185"/>
                </a:cubicBezTo>
                <a:close/>
              </a:path>
            </a:pathLst>
          </a:custGeom>
          <a:solidFill>
            <a:srgbClr val="969BCD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43A0D78-364B-13DE-C12E-DA856D290735}"/>
              </a:ext>
            </a:extLst>
          </p:cNvPr>
          <p:cNvSpPr/>
          <p:nvPr/>
        </p:nvSpPr>
        <p:spPr>
          <a:xfrm>
            <a:off x="7073743" y="1831174"/>
            <a:ext cx="486889" cy="495692"/>
          </a:xfrm>
          <a:custGeom>
            <a:avLst/>
            <a:gdLst>
              <a:gd name="connsiteX0" fmla="*/ 436190 w 486889"/>
              <a:gd name="connsiteY0" fmla="*/ 495578 h 495692"/>
              <a:gd name="connsiteX1" fmla="*/ 443302 w 486889"/>
              <a:gd name="connsiteY1" fmla="*/ 480098 h 495692"/>
              <a:gd name="connsiteX2" fmla="*/ 485138 w 486889"/>
              <a:gd name="connsiteY2" fmla="*/ 58245 h 495692"/>
              <a:gd name="connsiteX3" fmla="*/ 451217 w 486889"/>
              <a:gd name="connsiteY3" fmla="*/ 1320 h 495692"/>
              <a:gd name="connsiteX4" fmla="*/ 418757 w 486889"/>
              <a:gd name="connsiteY4" fmla="*/ 4834 h 495692"/>
              <a:gd name="connsiteX5" fmla="*/ 15591 w 486889"/>
              <a:gd name="connsiteY5" fmla="*/ 123789 h 495692"/>
              <a:gd name="connsiteX6" fmla="*/ -307 w 486889"/>
              <a:gd name="connsiteY6" fmla="*/ 137735 h 495692"/>
              <a:gd name="connsiteX7" fmla="*/ 436189 w 486889"/>
              <a:gd name="connsiteY7" fmla="*/ 495578 h 49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6889" h="495692">
                <a:moveTo>
                  <a:pt x="436190" y="495578"/>
                </a:moveTo>
                <a:cubicBezTo>
                  <a:pt x="439526" y="490919"/>
                  <a:pt x="441940" y="485665"/>
                  <a:pt x="443302" y="480098"/>
                </a:cubicBezTo>
                <a:lnTo>
                  <a:pt x="485138" y="58245"/>
                </a:lnTo>
                <a:cubicBezTo>
                  <a:pt x="491490" y="33159"/>
                  <a:pt x="476304" y="7672"/>
                  <a:pt x="451217" y="1320"/>
                </a:cubicBezTo>
                <a:cubicBezTo>
                  <a:pt x="440326" y="-1438"/>
                  <a:pt x="428806" y="-191"/>
                  <a:pt x="418757" y="4834"/>
                </a:cubicBezTo>
                <a:lnTo>
                  <a:pt x="15591" y="123789"/>
                </a:lnTo>
                <a:cubicBezTo>
                  <a:pt x="9299" y="127166"/>
                  <a:pt x="3860" y="131936"/>
                  <a:pt x="-307" y="137735"/>
                </a:cubicBezTo>
                <a:cubicBezTo>
                  <a:pt x="161085" y="236193"/>
                  <a:pt x="307993" y="356629"/>
                  <a:pt x="436189" y="495578"/>
                </a:cubicBezTo>
                <a:close/>
              </a:path>
            </a:pathLst>
          </a:custGeom>
          <a:solidFill>
            <a:srgbClr val="B1EE72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2BB3CC1-7D20-E00F-4C49-1DCC35504A2D}"/>
              </a:ext>
            </a:extLst>
          </p:cNvPr>
          <p:cNvSpPr/>
          <p:nvPr/>
        </p:nvSpPr>
        <p:spPr>
          <a:xfrm>
            <a:off x="4427815" y="1692265"/>
            <a:ext cx="487436" cy="496678"/>
          </a:xfrm>
          <a:custGeom>
            <a:avLst/>
            <a:gdLst>
              <a:gd name="connsiteX0" fmla="*/ 487130 w 487436"/>
              <a:gd name="connsiteY0" fmla="*/ 137745 h 496678"/>
              <a:gd name="connsiteX1" fmla="*/ 470674 w 487436"/>
              <a:gd name="connsiteY1" fmla="*/ 123800 h 496678"/>
              <a:gd name="connsiteX2" fmla="*/ 67508 w 487436"/>
              <a:gd name="connsiteY2" fmla="*/ 4844 h 496678"/>
              <a:gd name="connsiteX3" fmla="*/ 4641 w 487436"/>
              <a:gd name="connsiteY3" fmla="*/ 25796 h 496678"/>
              <a:gd name="connsiteX4" fmla="*/ 1127 w 487436"/>
              <a:gd name="connsiteY4" fmla="*/ 58256 h 496678"/>
              <a:gd name="connsiteX5" fmla="*/ 42266 w 487436"/>
              <a:gd name="connsiteY5" fmla="*/ 480109 h 496678"/>
              <a:gd name="connsiteX6" fmla="*/ 50076 w 487436"/>
              <a:gd name="connsiteY6" fmla="*/ 496564 h 496678"/>
              <a:gd name="connsiteX7" fmla="*/ 487130 w 487436"/>
              <a:gd name="connsiteY7" fmla="*/ 137745 h 4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436" h="496678">
                <a:moveTo>
                  <a:pt x="487130" y="137745"/>
                </a:moveTo>
                <a:cubicBezTo>
                  <a:pt x="482819" y="131866"/>
                  <a:pt x="477181" y="127088"/>
                  <a:pt x="470674" y="123800"/>
                </a:cubicBezTo>
                <a:lnTo>
                  <a:pt x="67508" y="4844"/>
                </a:lnTo>
                <a:cubicBezTo>
                  <a:pt x="44362" y="-6730"/>
                  <a:pt x="16216" y="2650"/>
                  <a:pt x="4641" y="25796"/>
                </a:cubicBezTo>
                <a:cubicBezTo>
                  <a:pt x="-384" y="35844"/>
                  <a:pt x="-1631" y="47364"/>
                  <a:pt x="1127" y="58256"/>
                </a:cubicBezTo>
                <a:lnTo>
                  <a:pt x="42266" y="480109"/>
                </a:lnTo>
                <a:cubicBezTo>
                  <a:pt x="43718" y="486070"/>
                  <a:pt x="46376" y="491670"/>
                  <a:pt x="50076" y="496564"/>
                </a:cubicBezTo>
                <a:cubicBezTo>
                  <a:pt x="178463" y="357319"/>
                  <a:pt x="325550" y="236561"/>
                  <a:pt x="487130" y="137745"/>
                </a:cubicBezTo>
                <a:close/>
              </a:path>
            </a:pathLst>
          </a:custGeom>
          <a:solidFill>
            <a:srgbClr val="6BBCC5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B2F6549-6FC8-135E-472E-601B1CBC4B44}"/>
              </a:ext>
            </a:extLst>
          </p:cNvPr>
          <p:cNvSpPr/>
          <p:nvPr/>
        </p:nvSpPr>
        <p:spPr>
          <a:xfrm>
            <a:off x="5661478" y="5658877"/>
            <a:ext cx="562842" cy="386268"/>
          </a:xfrm>
          <a:custGeom>
            <a:avLst/>
            <a:gdLst>
              <a:gd name="connsiteX0" fmla="*/ -307 w 562842"/>
              <a:gd name="connsiteY0" fmla="*/ 1420 h 386268"/>
              <a:gd name="connsiteX1" fmla="*/ 2482 w 562842"/>
              <a:gd name="connsiteY1" fmla="*/ 8951 h 386268"/>
              <a:gd name="connsiteX2" fmla="*/ 240812 w 562842"/>
              <a:gd name="connsiteY2" fmla="*/ 359542 h 386268"/>
              <a:gd name="connsiteX3" fmla="*/ 303320 w 562842"/>
              <a:gd name="connsiteY3" fmla="*/ 381539 h 386268"/>
              <a:gd name="connsiteX4" fmla="*/ 326019 w 562842"/>
              <a:gd name="connsiteY4" fmla="*/ 358008 h 386268"/>
              <a:gd name="connsiteX5" fmla="*/ 559747 w 562842"/>
              <a:gd name="connsiteY5" fmla="*/ 8811 h 386268"/>
              <a:gd name="connsiteX6" fmla="*/ 562536 w 562842"/>
              <a:gd name="connsiteY6" fmla="*/ -114 h 386268"/>
              <a:gd name="connsiteX7" fmla="*/ -306 w 562842"/>
              <a:gd name="connsiteY7" fmla="*/ 1559 h 3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842" h="386268">
                <a:moveTo>
                  <a:pt x="-307" y="1420"/>
                </a:moveTo>
                <a:cubicBezTo>
                  <a:pt x="329" y="4030"/>
                  <a:pt x="1264" y="6557"/>
                  <a:pt x="2482" y="8951"/>
                </a:cubicBezTo>
                <a:lnTo>
                  <a:pt x="240812" y="359542"/>
                </a:lnTo>
                <a:cubicBezTo>
                  <a:pt x="251999" y="382877"/>
                  <a:pt x="279984" y="392726"/>
                  <a:pt x="303320" y="381539"/>
                </a:cubicBezTo>
                <a:cubicBezTo>
                  <a:pt x="313466" y="376675"/>
                  <a:pt x="321524" y="368323"/>
                  <a:pt x="326019" y="358008"/>
                </a:cubicBezTo>
                <a:lnTo>
                  <a:pt x="559747" y="8811"/>
                </a:lnTo>
                <a:cubicBezTo>
                  <a:pt x="560948" y="5928"/>
                  <a:pt x="561882" y="2940"/>
                  <a:pt x="562536" y="-114"/>
                </a:cubicBezTo>
                <a:cubicBezTo>
                  <a:pt x="375915" y="26647"/>
                  <a:pt x="186470" y="27210"/>
                  <a:pt x="-306" y="1559"/>
                </a:cubicBezTo>
                <a:close/>
              </a:path>
            </a:pathLst>
          </a:custGeom>
          <a:solidFill>
            <a:srgbClr val="72C6D9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D840EE-E94D-CBBB-F403-991A22320A7E}"/>
              </a:ext>
            </a:extLst>
          </p:cNvPr>
          <p:cNvGrpSpPr/>
          <p:nvPr/>
        </p:nvGrpSpPr>
        <p:grpSpPr>
          <a:xfrm>
            <a:off x="5182207" y="3073042"/>
            <a:ext cx="1467413" cy="1139497"/>
            <a:chOff x="5364597" y="2813022"/>
            <a:chExt cx="1467413" cy="113949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EE4F48C-0275-5D25-CCBD-41E49857C456}"/>
                </a:ext>
              </a:extLst>
            </p:cNvPr>
            <p:cNvSpPr txBox="1"/>
            <p:nvPr/>
          </p:nvSpPr>
          <p:spPr>
            <a:xfrm>
              <a:off x="5364597" y="2813022"/>
              <a:ext cx="1467413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ONE 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Epoch of 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PANN Training</a:t>
              </a:r>
              <a:endPara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94098C8-8329-9E56-DB6C-7AE6C5E23B3A}"/>
                </a:ext>
              </a:extLst>
            </p:cNvPr>
            <p:cNvGrpSpPr/>
            <p:nvPr/>
          </p:nvGrpSpPr>
          <p:grpSpPr>
            <a:xfrm>
              <a:off x="5780909" y="3858589"/>
              <a:ext cx="630182" cy="93930"/>
              <a:chOff x="1545227" y="3891820"/>
              <a:chExt cx="630182" cy="9393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50F1BA3-1E23-5ECA-D15C-844467A88AA5}"/>
                  </a:ext>
                </a:extLst>
              </p:cNvPr>
              <p:cNvSpPr/>
              <p:nvPr/>
            </p:nvSpPr>
            <p:spPr>
              <a:xfrm>
                <a:off x="1545227" y="3891820"/>
                <a:ext cx="93930" cy="93930"/>
              </a:xfrm>
              <a:prstGeom prst="ellipse">
                <a:avLst/>
              </a:prstGeom>
              <a:solidFill>
                <a:srgbClr val="099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4B86E33-8CFD-5D12-F043-A77B3FD6CD3C}"/>
                  </a:ext>
                </a:extLst>
              </p:cNvPr>
              <p:cNvSpPr/>
              <p:nvPr/>
            </p:nvSpPr>
            <p:spPr>
              <a:xfrm>
                <a:off x="1679290" y="3891820"/>
                <a:ext cx="93930" cy="93930"/>
              </a:xfrm>
              <a:prstGeom prst="ellipse">
                <a:avLst/>
              </a:prstGeom>
              <a:solidFill>
                <a:srgbClr val="7DE3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8B953BE-C999-13AD-B5A4-D897B09F0C9B}"/>
                  </a:ext>
                </a:extLst>
              </p:cNvPr>
              <p:cNvSpPr/>
              <p:nvPr/>
            </p:nvSpPr>
            <p:spPr>
              <a:xfrm>
                <a:off x="1813353" y="3891820"/>
                <a:ext cx="93930" cy="93930"/>
              </a:xfrm>
              <a:prstGeom prst="ellipse">
                <a:avLst/>
              </a:prstGeom>
              <a:solidFill>
                <a:srgbClr val="01CC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5FE22D4-9E49-387B-05EE-94E286C3A023}"/>
                  </a:ext>
                </a:extLst>
              </p:cNvPr>
              <p:cNvSpPr/>
              <p:nvPr/>
            </p:nvSpPr>
            <p:spPr>
              <a:xfrm>
                <a:off x="1947416" y="3891820"/>
                <a:ext cx="93930" cy="93930"/>
              </a:xfrm>
              <a:prstGeom prst="ellipse">
                <a:avLst/>
              </a:prstGeom>
              <a:solidFill>
                <a:srgbClr val="14A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AA16DC8-3F46-36BB-9D41-C07EE09BDCD8}"/>
                  </a:ext>
                </a:extLst>
              </p:cNvPr>
              <p:cNvSpPr/>
              <p:nvPr/>
            </p:nvSpPr>
            <p:spPr>
              <a:xfrm>
                <a:off x="2081479" y="3891820"/>
                <a:ext cx="93930" cy="93930"/>
              </a:xfrm>
              <a:prstGeom prst="ellipse">
                <a:avLst/>
              </a:prstGeom>
              <a:solidFill>
                <a:srgbClr val="5059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文本框 4">
            <a:extLst>
              <a:ext uri="{FF2B5EF4-FFF2-40B4-BE49-F238E27FC236}">
                <a16:creationId xmlns:a16="http://schemas.microsoft.com/office/drawing/2014/main" id="{0D89E802-F3CE-2197-18FD-5CDFE0E16F0F}"/>
              </a:ext>
            </a:extLst>
          </p:cNvPr>
          <p:cNvSpPr txBox="1"/>
          <p:nvPr/>
        </p:nvSpPr>
        <p:spPr>
          <a:xfrm>
            <a:off x="8234521" y="2681665"/>
            <a:ext cx="1334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Loaded training data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Arrow: Curved Down 80">
            <a:extLst>
              <a:ext uri="{FF2B5EF4-FFF2-40B4-BE49-F238E27FC236}">
                <a16:creationId xmlns:a16="http://schemas.microsoft.com/office/drawing/2014/main" id="{8AD784BA-F41C-8E6C-A916-DF32F6923758}"/>
              </a:ext>
            </a:extLst>
          </p:cNvPr>
          <p:cNvSpPr/>
          <p:nvPr/>
        </p:nvSpPr>
        <p:spPr>
          <a:xfrm rot="4581685">
            <a:off x="7373099" y="2929761"/>
            <a:ext cx="1300458" cy="345670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Arrow: Curved Down 81">
            <a:extLst>
              <a:ext uri="{FF2B5EF4-FFF2-40B4-BE49-F238E27FC236}">
                <a16:creationId xmlns:a16="http://schemas.microsoft.com/office/drawing/2014/main" id="{B88C3805-15E9-A149-5949-DAB5BD4A251E}"/>
              </a:ext>
            </a:extLst>
          </p:cNvPr>
          <p:cNvSpPr/>
          <p:nvPr/>
        </p:nvSpPr>
        <p:spPr>
          <a:xfrm rot="8739956">
            <a:off x="6496433" y="5179544"/>
            <a:ext cx="1300458" cy="345670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Arrow: Curved Down 82">
            <a:extLst>
              <a:ext uri="{FF2B5EF4-FFF2-40B4-BE49-F238E27FC236}">
                <a16:creationId xmlns:a16="http://schemas.microsoft.com/office/drawing/2014/main" id="{C261C16F-702A-DB82-4AC4-C1A4ED40AE61}"/>
              </a:ext>
            </a:extLst>
          </p:cNvPr>
          <p:cNvSpPr/>
          <p:nvPr/>
        </p:nvSpPr>
        <p:spPr>
          <a:xfrm rot="12708260">
            <a:off x="4140851" y="5248196"/>
            <a:ext cx="1300458" cy="345670"/>
          </a:xfrm>
          <a:prstGeom prst="curved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Arrow: Curved Down 83">
            <a:extLst>
              <a:ext uri="{FF2B5EF4-FFF2-40B4-BE49-F238E27FC236}">
                <a16:creationId xmlns:a16="http://schemas.microsoft.com/office/drawing/2014/main" id="{2EF10A79-65D6-C105-0C17-A76BDE394189}"/>
              </a:ext>
            </a:extLst>
          </p:cNvPr>
          <p:cNvSpPr/>
          <p:nvPr/>
        </p:nvSpPr>
        <p:spPr>
          <a:xfrm rot="16769926">
            <a:off x="3215284" y="3071753"/>
            <a:ext cx="1300458" cy="345670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Arrow: Curved Down 84">
            <a:extLst>
              <a:ext uri="{FF2B5EF4-FFF2-40B4-BE49-F238E27FC236}">
                <a16:creationId xmlns:a16="http://schemas.microsoft.com/office/drawing/2014/main" id="{15F6D055-A77F-3BAE-D3F9-D56FA6A71631}"/>
              </a:ext>
            </a:extLst>
          </p:cNvPr>
          <p:cNvSpPr/>
          <p:nvPr/>
        </p:nvSpPr>
        <p:spPr>
          <a:xfrm rot="232719">
            <a:off x="5413544" y="1344542"/>
            <a:ext cx="1300458" cy="345670"/>
          </a:xfrm>
          <a:prstGeom prst="curvedDownArrow">
            <a:avLst/>
          </a:prstGeom>
          <a:solidFill>
            <a:srgbClr val="9DC3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6" name="文本框 4">
            <a:extLst>
              <a:ext uri="{FF2B5EF4-FFF2-40B4-BE49-F238E27FC236}">
                <a16:creationId xmlns:a16="http://schemas.microsoft.com/office/drawing/2014/main" id="{FD3DA64A-1D81-DD9D-8DE7-5EFBFF9A4912}"/>
              </a:ext>
            </a:extLst>
          </p:cNvPr>
          <p:cNvSpPr txBox="1"/>
          <p:nvPr/>
        </p:nvSpPr>
        <p:spPr>
          <a:xfrm>
            <a:off x="5355791" y="997935"/>
            <a:ext cx="1334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epoch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4CBBE06-A5F2-CD48-0FE1-4413FC25413D}"/>
              </a:ext>
            </a:extLst>
          </p:cNvPr>
          <p:cNvSpPr/>
          <p:nvPr/>
        </p:nvSpPr>
        <p:spPr>
          <a:xfrm>
            <a:off x="7657219" y="1435422"/>
            <a:ext cx="2500787" cy="5613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Loader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torch.utils.data.DataLoader</a:t>
            </a:r>
            <a:endParaRPr lang="en-IN" dirty="0"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E5F4517-8E05-1832-14D7-88B071A503BE}"/>
              </a:ext>
            </a:extLst>
          </p:cNvPr>
          <p:cNvSpPr/>
          <p:nvPr/>
        </p:nvSpPr>
        <p:spPr>
          <a:xfrm>
            <a:off x="8298792" y="4101072"/>
            <a:ext cx="2577482" cy="10992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PANN Inference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Input Blocks in pann_utils.py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Recurrent Cell and Physics Cell defined in pann_net.py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11231C2-BE2B-9F6F-B4C7-A58F99446172}"/>
              </a:ext>
            </a:extLst>
          </p:cNvPr>
          <p:cNvSpPr/>
          <p:nvPr/>
        </p:nvSpPr>
        <p:spPr>
          <a:xfrm>
            <a:off x="6544808" y="2434714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342900" indent="-3429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EBE9CB-40B8-B0FA-A4E0-22A455637A3A}"/>
              </a:ext>
            </a:extLst>
          </p:cNvPr>
          <p:cNvSpPr/>
          <p:nvPr/>
        </p:nvSpPr>
        <p:spPr>
          <a:xfrm>
            <a:off x="6913049" y="3987478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2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426EA78-5410-2811-2409-29EA0728CC14}"/>
              </a:ext>
            </a:extLst>
          </p:cNvPr>
          <p:cNvSpPr/>
          <p:nvPr/>
        </p:nvSpPr>
        <p:spPr>
          <a:xfrm>
            <a:off x="5448938" y="4821589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3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DEF5F03-D20C-1982-B0D9-75948669308A}"/>
              </a:ext>
            </a:extLst>
          </p:cNvPr>
          <p:cNvSpPr/>
          <p:nvPr/>
        </p:nvSpPr>
        <p:spPr>
          <a:xfrm>
            <a:off x="4257293" y="3762999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4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F13B46-C87E-CF34-1EC7-D045594F62A5}"/>
              </a:ext>
            </a:extLst>
          </p:cNvPr>
          <p:cNvSpPr/>
          <p:nvPr/>
        </p:nvSpPr>
        <p:spPr>
          <a:xfrm>
            <a:off x="4848413" y="2217597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5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6" name="文本框 4">
            <a:extLst>
              <a:ext uri="{FF2B5EF4-FFF2-40B4-BE49-F238E27FC236}">
                <a16:creationId xmlns:a16="http://schemas.microsoft.com/office/drawing/2014/main" id="{124CC160-8134-8F39-FE1F-9C16C58DD5E9}"/>
              </a:ext>
            </a:extLst>
          </p:cNvPr>
          <p:cNvSpPr txBox="1"/>
          <p:nvPr/>
        </p:nvSpPr>
        <p:spPr>
          <a:xfrm>
            <a:off x="7214497" y="5437685"/>
            <a:ext cx="156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Predicted state waveforms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FF8B74-0535-092F-D8A5-FDE161470D7F}"/>
              </a:ext>
            </a:extLst>
          </p:cNvPr>
          <p:cNvSpPr/>
          <p:nvPr/>
        </p:nvSpPr>
        <p:spPr>
          <a:xfrm>
            <a:off x="4767556" y="6066675"/>
            <a:ext cx="2321607" cy="5613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Loss Function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Various losses in </a:t>
            </a:r>
            <a:r>
              <a:rPr lang="en-US" sz="1400" dirty="0" err="1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torch.nn</a:t>
            </a:r>
            <a:endParaRPr lang="en-IN" dirty="0"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4">
            <a:extLst>
              <a:ext uri="{FF2B5EF4-FFF2-40B4-BE49-F238E27FC236}">
                <a16:creationId xmlns:a16="http://schemas.microsoft.com/office/drawing/2014/main" id="{7AD763A9-B529-E5CB-FC6F-46F1947A8618}"/>
              </a:ext>
            </a:extLst>
          </p:cNvPr>
          <p:cNvSpPr txBox="1"/>
          <p:nvPr/>
        </p:nvSpPr>
        <p:spPr>
          <a:xfrm>
            <a:off x="2841560" y="5500583"/>
            <a:ext cx="1917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Evaluated loss &amp; computational graph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734A40D-7FB1-FFC2-6F34-153FCBE040A4}"/>
              </a:ext>
            </a:extLst>
          </p:cNvPr>
          <p:cNvSpPr/>
          <p:nvPr/>
        </p:nvSpPr>
        <p:spPr>
          <a:xfrm>
            <a:off x="1743101" y="3856991"/>
            <a:ext cx="1935509" cy="15163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Update Neural Parameters </a:t>
            </a:r>
            <a:r>
              <a:rPr lang="el-GR" sz="1600" b="1" i="1" dirty="0">
                <a:solidFill>
                  <a:srgbClr val="C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θ</a:t>
            </a:r>
            <a:endParaRPr lang="en-US" sz="1600" b="1" i="1" dirty="0">
              <a:solidFill>
                <a:srgbClr val="C00000"/>
              </a:solidFill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torch.optim</a:t>
            </a:r>
            <a:endParaRPr lang="en-IN" sz="1400" dirty="0"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Backpropagation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C00000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WeightClamp</a:t>
            </a: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defined in pann_net.py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5A6EA96-7D5C-0E1B-817D-C1B9987E1F44}"/>
              </a:ext>
            </a:extLst>
          </p:cNvPr>
          <p:cNvSpPr/>
          <p:nvPr/>
        </p:nvSpPr>
        <p:spPr>
          <a:xfrm>
            <a:off x="2342618" y="1089118"/>
            <a:ext cx="1951755" cy="102233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Evaluate Test Loss</a:t>
            </a:r>
            <a:endParaRPr lang="en-US" sz="1600" b="1" i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Similar to PANN Inference, but without recording gradients</a:t>
            </a:r>
          </a:p>
        </p:txBody>
      </p:sp>
      <p:sp>
        <p:nvSpPr>
          <p:cNvPr id="101" name="文本框 4">
            <a:extLst>
              <a:ext uri="{FF2B5EF4-FFF2-40B4-BE49-F238E27FC236}">
                <a16:creationId xmlns:a16="http://schemas.microsoft.com/office/drawing/2014/main" id="{4AE66591-EBF2-C44F-4F4D-9F76CCE55FAC}"/>
              </a:ext>
            </a:extLst>
          </p:cNvPr>
          <p:cNvSpPr txBox="1"/>
          <p:nvPr/>
        </p:nvSpPr>
        <p:spPr>
          <a:xfrm>
            <a:off x="2450477" y="2916189"/>
            <a:ext cx="1161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Updated PANN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8024D23-10C6-3A00-2B12-6A0E61422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lum bright="-40000"/>
          </a:blip>
          <a:srcRect r="7136" b="5314"/>
          <a:stretch/>
        </p:blipFill>
        <p:spPr>
          <a:xfrm>
            <a:off x="1390450" y="1862074"/>
            <a:ext cx="670323" cy="618998"/>
          </a:xfrm>
          <a:prstGeom prst="rect">
            <a:avLst/>
          </a:prstGeom>
        </p:spPr>
      </p:pic>
      <p:cxnSp>
        <p:nvCxnSpPr>
          <p:cNvPr id="105" name="直接连接符 11">
            <a:extLst>
              <a:ext uri="{FF2B5EF4-FFF2-40B4-BE49-F238E27FC236}">
                <a16:creationId xmlns:a16="http://schemas.microsoft.com/office/drawing/2014/main" id="{1CE3F526-407C-7728-7166-80645853D0F9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1903220" y="1422676"/>
            <a:ext cx="261790" cy="617006"/>
          </a:xfrm>
          <a:prstGeom prst="bentConnector2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4">
            <a:extLst>
              <a:ext uri="{FF2B5EF4-FFF2-40B4-BE49-F238E27FC236}">
                <a16:creationId xmlns:a16="http://schemas.microsoft.com/office/drawing/2014/main" id="{0B4ED367-5EB6-4AAD-797A-4A097A2B0C58}"/>
              </a:ext>
            </a:extLst>
          </p:cNvPr>
          <p:cNvSpPr txBox="1"/>
          <p:nvPr/>
        </p:nvSpPr>
        <p:spPr>
          <a:xfrm>
            <a:off x="1147621" y="2421418"/>
            <a:ext cx="114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Save checkpoint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FB03873-C848-7F97-C4DF-A391A7726D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E176DA9-41F3-213C-DCBE-20B8CEAAF39A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72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Training Code Analysis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41</a:t>
            </a:fld>
            <a:endParaRPr lang="zh-CN" alt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9382403" y="3327369"/>
            <a:ext cx="2382878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">
            <a:extLst>
              <a:ext uri="{FF2B5EF4-FFF2-40B4-BE49-F238E27FC236}">
                <a16:creationId xmlns:a16="http://schemas.microsoft.com/office/drawing/2014/main" id="{8E7CC4D1-C76C-C257-E43F-1AA290C8B692}"/>
              </a:ext>
            </a:extLst>
          </p:cNvPr>
          <p:cNvSpPr txBox="1"/>
          <p:nvPr/>
        </p:nvSpPr>
        <p:spPr>
          <a:xfrm>
            <a:off x="9360074" y="3437231"/>
            <a:ext cx="242753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 Loop of PANN Training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ann_train.py :: def train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845EB845-CCB5-E93D-B311-524C854C8982}"/>
              </a:ext>
            </a:extLst>
          </p:cNvPr>
          <p:cNvCxnSpPr>
            <a:cxnSpLocks/>
            <a:stCxn id="58" idx="1"/>
            <a:endCxn id="75" idx="1"/>
          </p:cNvCxnSpPr>
          <p:nvPr/>
        </p:nvCxnSpPr>
        <p:spPr>
          <a:xfrm rot="10800000" flipH="1" flipV="1">
            <a:off x="1525280" y="1391559"/>
            <a:ext cx="1200319" cy="3223859"/>
          </a:xfrm>
          <a:prstGeom prst="bentConnector3">
            <a:avLst>
              <a:gd name="adj1" fmla="val -19045"/>
            </a:avLst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6802F1F-9FD4-8BD3-2700-81B2EFB5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00" y="2266087"/>
            <a:ext cx="6496957" cy="2953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5C5BC8A-65AD-4F2E-8930-FF1493E9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81" y="948585"/>
            <a:ext cx="8897592" cy="885949"/>
          </a:xfrm>
          <a:prstGeom prst="roundRect">
            <a:avLst>
              <a:gd name="adj" fmla="val 114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0351C42-14B2-2329-8075-06BF11CB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-41730" b="-582"/>
          <a:stretch/>
        </p:blipFill>
        <p:spPr>
          <a:xfrm>
            <a:off x="1525281" y="5494526"/>
            <a:ext cx="8897592" cy="594066"/>
          </a:xfrm>
          <a:prstGeom prst="roundRect">
            <a:avLst>
              <a:gd name="adj" fmla="val 4167"/>
            </a:avLst>
          </a:prstGeom>
          <a:solidFill>
            <a:schemeClr val="tx1">
              <a:lumMod val="85000"/>
              <a:lumOff val="15000"/>
            </a:schemeClr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1" name="文本框 4">
            <a:extLst>
              <a:ext uri="{FF2B5EF4-FFF2-40B4-BE49-F238E27FC236}">
                <a16:creationId xmlns:a16="http://schemas.microsoft.com/office/drawing/2014/main" id="{F4D872DF-7364-8545-1A22-0755BBA9C079}"/>
              </a:ext>
            </a:extLst>
          </p:cNvPr>
          <p:cNvSpPr txBox="1"/>
          <p:nvPr/>
        </p:nvSpPr>
        <p:spPr>
          <a:xfrm>
            <a:off x="2835152" y="6118451"/>
            <a:ext cx="6277851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a clamper of class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WeightClamp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Bound the weight during training to avoid unrealistic 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4">
            <a:extLst>
              <a:ext uri="{FF2B5EF4-FFF2-40B4-BE49-F238E27FC236}">
                <a16:creationId xmlns:a16="http://schemas.microsoft.com/office/drawing/2014/main" id="{82114BDA-A468-9F55-386D-78EF0DDDF484}"/>
              </a:ext>
            </a:extLst>
          </p:cNvPr>
          <p:cNvSpPr txBox="1"/>
          <p:nvPr/>
        </p:nvSpPr>
        <p:spPr>
          <a:xfrm>
            <a:off x="2741857" y="2545125"/>
            <a:ext cx="4097856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4">
            <a:extLst>
              <a:ext uri="{FF2B5EF4-FFF2-40B4-BE49-F238E27FC236}">
                <a16:creationId xmlns:a16="http://schemas.microsoft.com/office/drawing/2014/main" id="{BE9045CF-4907-92A3-7A90-C960C6D41194}"/>
              </a:ext>
            </a:extLst>
          </p:cNvPr>
          <p:cNvSpPr txBox="1"/>
          <p:nvPr/>
        </p:nvSpPr>
        <p:spPr>
          <a:xfrm>
            <a:off x="6949981" y="2503888"/>
            <a:ext cx="228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Inference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4">
            <a:extLst>
              <a:ext uri="{FF2B5EF4-FFF2-40B4-BE49-F238E27FC236}">
                <a16:creationId xmlns:a16="http://schemas.microsoft.com/office/drawing/2014/main" id="{0A50FECC-EF9C-86C0-48D5-EDFB9D465197}"/>
              </a:ext>
            </a:extLst>
          </p:cNvPr>
          <p:cNvSpPr txBox="1"/>
          <p:nvPr/>
        </p:nvSpPr>
        <p:spPr>
          <a:xfrm>
            <a:off x="2835151" y="1826327"/>
            <a:ext cx="627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an optimizer with different learning rates for 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lang="en-US" altLang="zh-CN" sz="1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4">
            <a:extLst>
              <a:ext uri="{FF2B5EF4-FFF2-40B4-BE49-F238E27FC236}">
                <a16:creationId xmlns:a16="http://schemas.microsoft.com/office/drawing/2014/main" id="{7806AE14-EAED-5792-1882-9EF74A46E2B5}"/>
              </a:ext>
            </a:extLst>
          </p:cNvPr>
          <p:cNvSpPr txBox="1"/>
          <p:nvPr/>
        </p:nvSpPr>
        <p:spPr>
          <a:xfrm>
            <a:off x="2725600" y="3742668"/>
            <a:ext cx="3644720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4">
            <a:extLst>
              <a:ext uri="{FF2B5EF4-FFF2-40B4-BE49-F238E27FC236}">
                <a16:creationId xmlns:a16="http://schemas.microsoft.com/office/drawing/2014/main" id="{B9C79394-A702-5D01-5736-0C0568496F2A}"/>
              </a:ext>
            </a:extLst>
          </p:cNvPr>
          <p:cNvSpPr txBox="1"/>
          <p:nvPr/>
        </p:nvSpPr>
        <p:spPr>
          <a:xfrm>
            <a:off x="6413533" y="3711890"/>
            <a:ext cx="170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 Loss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4">
            <a:extLst>
              <a:ext uri="{FF2B5EF4-FFF2-40B4-BE49-F238E27FC236}">
                <a16:creationId xmlns:a16="http://schemas.microsoft.com/office/drawing/2014/main" id="{523ADD1E-3686-5CB8-87C4-A83DA439B08E}"/>
              </a:ext>
            </a:extLst>
          </p:cNvPr>
          <p:cNvSpPr txBox="1"/>
          <p:nvPr/>
        </p:nvSpPr>
        <p:spPr>
          <a:xfrm>
            <a:off x="2725600" y="4346114"/>
            <a:ext cx="2590112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4">
            <a:extLst>
              <a:ext uri="{FF2B5EF4-FFF2-40B4-BE49-F238E27FC236}">
                <a16:creationId xmlns:a16="http://schemas.microsoft.com/office/drawing/2014/main" id="{B23A7AF8-468B-6F3F-7153-F7CF49546C5B}"/>
              </a:ext>
            </a:extLst>
          </p:cNvPr>
          <p:cNvSpPr txBox="1"/>
          <p:nvPr/>
        </p:nvSpPr>
        <p:spPr>
          <a:xfrm>
            <a:off x="5371117" y="4450181"/>
            <a:ext cx="230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Backpropagate Loss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4">
            <a:extLst>
              <a:ext uri="{FF2B5EF4-FFF2-40B4-BE49-F238E27FC236}">
                <a16:creationId xmlns:a16="http://schemas.microsoft.com/office/drawing/2014/main" id="{5143CBF8-572C-7685-1702-4A3E101A2202}"/>
              </a:ext>
            </a:extLst>
          </p:cNvPr>
          <p:cNvSpPr txBox="1"/>
          <p:nvPr/>
        </p:nvSpPr>
        <p:spPr>
          <a:xfrm>
            <a:off x="2725600" y="4930813"/>
            <a:ext cx="2120720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4">
            <a:extLst>
              <a:ext uri="{FF2B5EF4-FFF2-40B4-BE49-F238E27FC236}">
                <a16:creationId xmlns:a16="http://schemas.microsoft.com/office/drawing/2014/main" id="{A250B7CA-4F21-8B8D-348F-F59542D15C9D}"/>
              </a:ext>
            </a:extLst>
          </p:cNvPr>
          <p:cNvSpPr txBox="1"/>
          <p:nvPr/>
        </p:nvSpPr>
        <p:spPr>
          <a:xfrm>
            <a:off x="5021233" y="4900035"/>
            <a:ext cx="3589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lamp Neural Parameters </a:t>
            </a:r>
            <a:r>
              <a:rPr kumimoji="0" lang="el-GR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5" name="直接连接符 11">
            <a:extLst>
              <a:ext uri="{FF2B5EF4-FFF2-40B4-BE49-F238E27FC236}">
                <a16:creationId xmlns:a16="http://schemas.microsoft.com/office/drawing/2014/main" id="{0AB5AD43-C5DF-3414-C056-2F496E22E874}"/>
              </a:ext>
            </a:extLst>
          </p:cNvPr>
          <p:cNvCxnSpPr>
            <a:cxnSpLocks/>
            <a:stCxn id="59" idx="1"/>
          </p:cNvCxnSpPr>
          <p:nvPr/>
        </p:nvCxnSpPr>
        <p:spPr>
          <a:xfrm rot="10800000" flipH="1">
            <a:off x="1525281" y="5039027"/>
            <a:ext cx="1199066" cy="752533"/>
          </a:xfrm>
          <a:prstGeom prst="bentConnector3">
            <a:avLst>
              <a:gd name="adj1" fmla="val -19065"/>
            </a:avLst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4">
            <a:extLst>
              <a:ext uri="{FF2B5EF4-FFF2-40B4-BE49-F238E27FC236}">
                <a16:creationId xmlns:a16="http://schemas.microsoft.com/office/drawing/2014/main" id="{BDE1DCCB-516D-D30B-390F-A295C2AC0F76}"/>
              </a:ext>
            </a:extLst>
          </p:cNvPr>
          <p:cNvSpPr txBox="1"/>
          <p:nvPr/>
        </p:nvSpPr>
        <p:spPr>
          <a:xfrm>
            <a:off x="1324214" y="4265215"/>
            <a:ext cx="11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Defined in</a:t>
            </a:r>
            <a:endParaRPr lang="en-US" altLang="zh-CN" sz="1600" b="1" i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4">
            <a:extLst>
              <a:ext uri="{FF2B5EF4-FFF2-40B4-BE49-F238E27FC236}">
                <a16:creationId xmlns:a16="http://schemas.microsoft.com/office/drawing/2014/main" id="{67C9C879-E380-1A42-4CB0-117035B1702F}"/>
              </a:ext>
            </a:extLst>
          </p:cNvPr>
          <p:cNvSpPr txBox="1"/>
          <p:nvPr/>
        </p:nvSpPr>
        <p:spPr>
          <a:xfrm>
            <a:off x="1324214" y="5045477"/>
            <a:ext cx="11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Defined in</a:t>
            </a:r>
            <a:endParaRPr lang="en-US" altLang="zh-CN" sz="1600" b="1" i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4A441037-06B2-6B48-CF31-EA56B895537B}"/>
              </a:ext>
            </a:extLst>
          </p:cNvPr>
          <p:cNvSpPr txBox="1"/>
          <p:nvPr/>
        </p:nvSpPr>
        <p:spPr>
          <a:xfrm>
            <a:off x="9382403" y="4419521"/>
            <a:ext cx="2348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training process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675A1B1-C5BB-8DD9-1385-A39C7E2BB5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780D45-BF3C-F3D8-C6AD-6696AAFD7E93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49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Training of DAB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2425990" y="1040249"/>
            <a:ext cx="7738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 Training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DAB-inference and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A close-up of a graph&#10;&#10;Description automatically generated">
            <a:extLst>
              <a:ext uri="{FF2B5EF4-FFF2-40B4-BE49-F238E27FC236}">
                <a16:creationId xmlns:a16="http://schemas.microsoft.com/office/drawing/2014/main" id="{3312E91C-93B8-F577-B420-C26598391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t="9185" r="9146" b="6420"/>
          <a:stretch/>
        </p:blipFill>
        <p:spPr>
          <a:xfrm>
            <a:off x="806830" y="1692206"/>
            <a:ext cx="10578340" cy="4797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D2FDC-0E77-BB89-6775-FE88D33A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883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42</a:t>
            </a:fld>
            <a:endParaRPr lang="zh-CN" altLang="en-US" dirty="0"/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4E95051-EC4C-7484-5E1B-442FE5562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9D7E8F-F3CC-8336-816F-70CC834BAFA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53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Training of DAB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2425990" y="1040249"/>
            <a:ext cx="7738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 Training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DAB-inference and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of a graph&#10;&#10;Description automatically generated with low confidence">
            <a:extLst>
              <a:ext uri="{FF2B5EF4-FFF2-40B4-BE49-F238E27FC236}">
                <a16:creationId xmlns:a16="http://schemas.microsoft.com/office/drawing/2014/main" id="{2CE15190-1513-B0D6-D0C4-40C78EAA6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t="9162" r="9250" b="5471"/>
          <a:stretch/>
        </p:blipFill>
        <p:spPr>
          <a:xfrm>
            <a:off x="820818" y="1692555"/>
            <a:ext cx="10550361" cy="4846320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954E604-E60F-FB91-EEEE-D59DC3C2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883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43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C56EFA0-754B-D4C6-F64F-C52BF9933A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F84D40-6FD3-5F98-11CB-F09161EA18F5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73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48FECC9-AE97-2F88-2509-C7D645A727DC}"/>
              </a:ext>
            </a:extLst>
          </p:cNvPr>
          <p:cNvSpPr txBox="1">
            <a:spLocks/>
          </p:cNvSpPr>
          <p:nvPr/>
        </p:nvSpPr>
        <p:spPr>
          <a:xfrm>
            <a:off x="7741559" y="1280386"/>
            <a:ext cx="4019342" cy="5010314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Tuning of learning rates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29B7E45-9DC9-7365-AA55-0340138B1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E3FD4AF-E0E4-BC4B-4D8D-E6DC9C327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Tuning of Learning Rates for PANN Training</a:t>
            </a:r>
            <a:endParaRPr lang="zh-CN" altLang="en-US" sz="2800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5019EAB-1E37-D8F1-E389-1E520E99CF88}"/>
              </a:ext>
            </a:extLst>
          </p:cNvPr>
          <p:cNvSpPr txBox="1">
            <a:spLocks/>
          </p:cNvSpPr>
          <p:nvPr/>
        </p:nvSpPr>
        <p:spPr>
          <a:xfrm>
            <a:off x="356309" y="1487556"/>
            <a:ext cx="6782764" cy="4807809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4B6D249-E11A-2543-E313-9F33229366B5}"/>
              </a:ext>
            </a:extLst>
          </p:cNvPr>
          <p:cNvSpPr txBox="1"/>
          <p:nvPr/>
        </p:nvSpPr>
        <p:spPr>
          <a:xfrm>
            <a:off x="8779604" y="6336457"/>
            <a:ext cx="188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Curves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F0DBCC6-B5F6-F4CF-C1EB-2A8A9EE4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1" y="1689280"/>
            <a:ext cx="6553200" cy="4404360"/>
          </a:xfrm>
          <a:prstGeom prst="rect">
            <a:avLst/>
          </a:prstGeom>
        </p:spPr>
      </p:pic>
      <p:sp>
        <p:nvSpPr>
          <p:cNvPr id="31" name="文本框 4">
            <a:extLst>
              <a:ext uri="{FF2B5EF4-FFF2-40B4-BE49-F238E27FC236}">
                <a16:creationId xmlns:a16="http://schemas.microsoft.com/office/drawing/2014/main" id="{05A2B581-1A57-C92C-64CD-9AD9D5BC3D4D}"/>
              </a:ext>
            </a:extLst>
          </p:cNvPr>
          <p:cNvSpPr txBox="1"/>
          <p:nvPr/>
        </p:nvSpPr>
        <p:spPr>
          <a:xfrm>
            <a:off x="1468153" y="6336457"/>
            <a:ext cx="455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Performances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w.r.t.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Learning Rates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5A1DC39-D9F1-5711-6C04-A7C36B775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96" y="3882780"/>
            <a:ext cx="3642360" cy="24079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229B12-5D2E-5F9A-8099-CD28E6FA2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436" y="1387799"/>
            <a:ext cx="3688080" cy="2407920"/>
          </a:xfrm>
          <a:prstGeom prst="rect">
            <a:avLst/>
          </a:prstGeom>
        </p:spPr>
      </p:pic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10483329-206C-E4FC-0606-142908183569}"/>
              </a:ext>
            </a:extLst>
          </p:cNvPr>
          <p:cNvCxnSpPr>
            <a:cxnSpLocks/>
          </p:cNvCxnSpPr>
          <p:nvPr/>
        </p:nvCxnSpPr>
        <p:spPr>
          <a:xfrm flipH="1">
            <a:off x="7029064" y="3795719"/>
            <a:ext cx="870220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81341-F004-D1C9-B8C8-D33BC5C6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44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C8CC408-9288-06E5-B4EC-622A6E75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D314B7-D1E5-B202-4BE9-B7ECA69D5041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81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928DCFC-91CD-B817-1018-0BA3E950695B}"/>
              </a:ext>
            </a:extLst>
          </p:cNvPr>
          <p:cNvSpPr txBox="1">
            <a:spLocks/>
          </p:cNvSpPr>
          <p:nvPr/>
        </p:nvSpPr>
        <p:spPr>
          <a:xfrm>
            <a:off x="295239" y="1390852"/>
            <a:ext cx="5546505" cy="4486673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Next-Generation of Light AI for Power Electronics</a:t>
            </a:r>
            <a:endParaRPr lang="zh-CN" altLang="en-US" sz="2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6D96A-B1E1-8942-5E52-CE850BE6D2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87735" y="931817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is </a:t>
            </a:r>
            <a:r>
              <a:rPr lang="en-US" altLang="zh-CN" b="1" dirty="0">
                <a:solidFill>
                  <a:srgbClr val="C00000"/>
                </a:solidFill>
              </a:rPr>
              <a:t>Lightweight.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499042-13FB-F0E4-F826-32B94EE38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617529"/>
              </p:ext>
            </p:extLst>
          </p:nvPr>
        </p:nvGraphicFramePr>
        <p:xfrm>
          <a:off x="431815" y="1491596"/>
          <a:ext cx="5273352" cy="1945080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058803">
                  <a:extLst>
                    <a:ext uri="{9D8B030D-6E8A-4147-A177-3AD203B41FA5}">
                      <a16:colId xmlns:a16="http://schemas.microsoft.com/office/drawing/2014/main" val="1830702237"/>
                    </a:ext>
                  </a:extLst>
                </a:gridCol>
                <a:gridCol w="1374460">
                  <a:extLst>
                    <a:ext uri="{9D8B030D-6E8A-4147-A177-3AD203B41FA5}">
                      <a16:colId xmlns:a16="http://schemas.microsoft.com/office/drawing/2014/main" val="3207958259"/>
                    </a:ext>
                  </a:extLst>
                </a:gridCol>
                <a:gridCol w="1374460">
                  <a:extLst>
                    <a:ext uri="{9D8B030D-6E8A-4147-A177-3AD203B41FA5}">
                      <a16:colId xmlns:a16="http://schemas.microsoft.com/office/drawing/2014/main" val="611268839"/>
                    </a:ext>
                  </a:extLst>
                </a:gridCol>
                <a:gridCol w="1465629">
                  <a:extLst>
                    <a:ext uri="{9D8B030D-6E8A-4147-A177-3AD203B41FA5}">
                      <a16:colId xmlns:a16="http://schemas.microsoft.com/office/drawing/2014/main" val="2916148715"/>
                    </a:ext>
                  </a:extLst>
                </a:gridCol>
              </a:tblGrid>
              <a:tr h="178484">
                <a:tc rowSpan="2"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MAEs / A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mean±std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Data Sizes for (Train, Test, Validation) Sets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34538"/>
                  </a:ext>
                </a:extLst>
              </a:tr>
              <a:tr h="2897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cap="small" dirty="0">
                          <a:effectLst/>
                        </a:rPr>
                        <a:t>(10, 90, 900)</a:t>
                      </a:r>
                      <a:endParaRPr lang="zh-CN" sz="20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cap="small" dirty="0">
                          <a:effectLst/>
                        </a:rPr>
                        <a:t>(50, 90, 860)</a:t>
                      </a:r>
                      <a:endParaRPr lang="zh-CN" sz="20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cap="small" dirty="0">
                          <a:effectLst/>
                        </a:rPr>
                        <a:t>(100, 90, 810)</a:t>
                      </a:r>
                      <a:endParaRPr lang="zh-CN" sz="20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12853972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Piecewise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0.311±0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41986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>
                          <a:effectLst/>
                        </a:rPr>
                        <a:t>SVR</a:t>
                      </a:r>
                      <a:endParaRPr lang="zh-CN" sz="1800" b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2.286±0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2.052±0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1.991±0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51205373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LSTM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1.560±9.5E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1.340±5.6E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1.193±9.9E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71695980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TCN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1.371±3.6E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0.726±6.1E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0.511±7.2E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9501201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PL-PINN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0.310±1.3E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0.259±1.1E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0.234±7.3E</a:t>
                      </a:r>
                      <a:r>
                        <a:rPr lang="en-US" sz="1400" baseline="30000" dirty="0">
                          <a:effectLst/>
                        </a:rPr>
                        <a:t>-3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12521406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spc="-30" dirty="0">
                          <a:effectLst/>
                        </a:rPr>
                        <a:t>LN-GRU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1.257±1.2E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0.991±1.2E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0.527±8.6E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85046829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PANN</a:t>
                      </a:r>
                      <a:endParaRPr lang="zh-CN" sz="20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rgbClr val="C05046"/>
                          </a:solidFill>
                          <a:effectLst/>
                        </a:rPr>
                        <a:t>0.160±4.1E</a:t>
                      </a:r>
                      <a:r>
                        <a:rPr lang="en-US" sz="1600" b="1" baseline="30000" dirty="0">
                          <a:solidFill>
                            <a:srgbClr val="C05046"/>
                          </a:solidFill>
                          <a:effectLst/>
                        </a:rPr>
                        <a:t>-3</a:t>
                      </a:r>
                      <a:endParaRPr lang="zh-CN" sz="2000" b="1" dirty="0">
                        <a:solidFill>
                          <a:srgbClr val="C0504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rgbClr val="C05046"/>
                          </a:solidFill>
                          <a:effectLst/>
                        </a:rPr>
                        <a:t>0.145±3.6E</a:t>
                      </a:r>
                      <a:r>
                        <a:rPr lang="en-US" sz="1600" b="1" baseline="30000" dirty="0">
                          <a:solidFill>
                            <a:srgbClr val="C05046"/>
                          </a:solidFill>
                          <a:effectLst/>
                        </a:rPr>
                        <a:t>-3</a:t>
                      </a:r>
                      <a:endParaRPr lang="zh-CN" sz="2000" b="1" dirty="0">
                        <a:solidFill>
                          <a:srgbClr val="C0504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rgbClr val="C05046"/>
                          </a:solidFill>
                          <a:effectLst/>
                        </a:rPr>
                        <a:t>0.132±3.3E</a:t>
                      </a:r>
                      <a:r>
                        <a:rPr lang="en-US" sz="1600" b="1" baseline="30000" dirty="0">
                          <a:solidFill>
                            <a:srgbClr val="C05046"/>
                          </a:solidFill>
                          <a:effectLst/>
                        </a:rPr>
                        <a:t>-3</a:t>
                      </a:r>
                      <a:endParaRPr lang="zh-CN" sz="2000" b="1" dirty="0">
                        <a:solidFill>
                          <a:srgbClr val="C0504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25216896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00849A-C3C3-1C44-0592-7F65ED12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9" y="925885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is </a:t>
            </a:r>
            <a:r>
              <a:rPr lang="en-US" altLang="zh-CN" b="1" dirty="0">
                <a:solidFill>
                  <a:srgbClr val="C00000"/>
                </a:solidFill>
              </a:rPr>
              <a:t>Data-Light.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0A8587B-606E-21C2-B63D-7418D480E594}"/>
              </a:ext>
            </a:extLst>
          </p:cNvPr>
          <p:cNvSpPr txBox="1"/>
          <p:nvPr/>
        </p:nvSpPr>
        <p:spPr>
          <a:xfrm>
            <a:off x="1190777" y="5955786"/>
            <a:ext cx="981044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pioneers the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next-generation of LIGHT AI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power electronics in: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Data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countable on ONE HAND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Model 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deployable on EDGE DEVICE.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11">
            <a:extLst>
              <a:ext uri="{FF2B5EF4-FFF2-40B4-BE49-F238E27FC236}">
                <a16:creationId xmlns:a16="http://schemas.microsoft.com/office/drawing/2014/main" id="{DAF05538-45C5-FD71-9B34-A3E9FE74279E}"/>
              </a:ext>
            </a:extLst>
          </p:cNvPr>
          <p:cNvCxnSpPr>
            <a:cxnSpLocks/>
          </p:cNvCxnSpPr>
          <p:nvPr/>
        </p:nvCxnSpPr>
        <p:spPr>
          <a:xfrm flipV="1">
            <a:off x="1559463" y="4271424"/>
            <a:ext cx="0" cy="611865"/>
          </a:xfrm>
          <a:prstGeom prst="line">
            <a:avLst/>
          </a:prstGeom>
          <a:ln w="57150">
            <a:solidFill>
              <a:srgbClr val="FF000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69E316-2D73-C8C0-CE59-148A20B70A37}"/>
              </a:ext>
            </a:extLst>
          </p:cNvPr>
          <p:cNvSpPr txBox="1">
            <a:spLocks/>
          </p:cNvSpPr>
          <p:nvPr/>
        </p:nvSpPr>
        <p:spPr>
          <a:xfrm>
            <a:off x="3068491" y="3684560"/>
            <a:ext cx="2531626" cy="1945081"/>
          </a:xfrm>
          <a:prstGeom prst="rect">
            <a:avLst/>
          </a:prstGeom>
          <a:solidFill>
            <a:schemeClr val="bg1">
              <a:alpha val="98000"/>
            </a:schemeClr>
          </a:solidFill>
          <a:effectLst>
            <a:outerShdw blurRad="1524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343E1D-4823-362B-EE13-166EED03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8385"/>
            <a:ext cx="5693218" cy="4657882"/>
          </a:xfrm>
          <a:prstGeom prst="rect">
            <a:avLst/>
          </a:prstGeom>
        </p:spPr>
      </p:pic>
      <p:pic>
        <p:nvPicPr>
          <p:cNvPr id="34" name="Picture 33" descr="A book cover of a book&#10;&#10;Description automatically generated">
            <a:extLst>
              <a:ext uri="{FF2B5EF4-FFF2-40B4-BE49-F238E27FC236}">
                <a16:creationId xmlns:a16="http://schemas.microsoft.com/office/drawing/2014/main" id="{6D2E295A-3EE5-DEEA-0DB4-0A3248B6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9" y="3797573"/>
            <a:ext cx="1272100" cy="17190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B4952A-0125-CB11-09C1-F9B29EFD8B4F}"/>
              </a:ext>
            </a:extLst>
          </p:cNvPr>
          <p:cNvSpPr txBox="1"/>
          <p:nvPr/>
        </p:nvSpPr>
        <p:spPr>
          <a:xfrm>
            <a:off x="4434332" y="4046460"/>
            <a:ext cx="1188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Size</a:t>
            </a:r>
            <a:endParaRPr lang="zh-CN" altLang="en-US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AB7E6E-EA2A-EC74-A5F3-ABE95DBEAFA8}"/>
              </a:ext>
            </a:extLst>
          </p:cNvPr>
          <p:cNvSpPr txBox="1"/>
          <p:nvPr/>
        </p:nvSpPr>
        <p:spPr>
          <a:xfrm>
            <a:off x="4492401" y="4432015"/>
            <a:ext cx="1072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5E6DD4-727A-C1B4-FBAC-F149CEFF8F4F}"/>
              </a:ext>
            </a:extLst>
          </p:cNvPr>
          <p:cNvSpPr txBox="1"/>
          <p:nvPr/>
        </p:nvSpPr>
        <p:spPr>
          <a:xfrm>
            <a:off x="4492401" y="4933000"/>
            <a:ext cx="1072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#Params.</a:t>
            </a:r>
            <a:endParaRPr lang="zh-CN" altLang="en-US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F1FC97-8421-790E-5C15-81DFDB8EF13E}"/>
              </a:ext>
            </a:extLst>
          </p:cNvPr>
          <p:cNvSpPr txBox="1"/>
          <p:nvPr/>
        </p:nvSpPr>
        <p:spPr>
          <a:xfrm>
            <a:off x="1556304" y="4259221"/>
            <a:ext cx="13938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 Data Invariant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228806-E40D-9683-9857-9034B33DCA24}"/>
              </a:ext>
            </a:extLst>
          </p:cNvPr>
          <p:cNvSpPr txBox="1"/>
          <p:nvPr/>
        </p:nvSpPr>
        <p:spPr>
          <a:xfrm>
            <a:off x="321532" y="3491416"/>
            <a:ext cx="2475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ML: Thousands, Millions, and MORE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FE3D7C-493E-5AB7-D350-0A12B7A00C65}"/>
              </a:ext>
            </a:extLst>
          </p:cNvPr>
          <p:cNvSpPr txBox="1"/>
          <p:nvPr/>
        </p:nvSpPr>
        <p:spPr>
          <a:xfrm>
            <a:off x="423946" y="4939768"/>
            <a:ext cx="22710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PANN: a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handful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data, reducing by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of magnitudes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45537C-FE7F-AF3F-64A7-561B89F9EB79}"/>
              </a:ext>
            </a:extLst>
          </p:cNvPr>
          <p:cNvSpPr txBox="1"/>
          <p:nvPr/>
        </p:nvSpPr>
        <p:spPr>
          <a:xfrm>
            <a:off x="451560" y="4228443"/>
            <a:ext cx="1094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 Physics</a:t>
            </a:r>
            <a:endParaRPr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498A376-5D7A-D242-D593-6F4F1E08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42" y="1687232"/>
            <a:ext cx="1930164" cy="3590858"/>
          </a:xfrm>
          <a:prstGeom prst="round2DiagRect">
            <a:avLst>
              <a:gd name="adj1" fmla="val 12543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988183B-2E26-06D0-588E-F44FFB4D6493}"/>
              </a:ext>
            </a:extLst>
          </p:cNvPr>
          <p:cNvSpPr txBox="1"/>
          <p:nvPr/>
        </p:nvSpPr>
        <p:spPr>
          <a:xfrm>
            <a:off x="6484868" y="5353014"/>
            <a:ext cx="1721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PANN Visualizer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连接符 11">
            <a:extLst>
              <a:ext uri="{FF2B5EF4-FFF2-40B4-BE49-F238E27FC236}">
                <a16:creationId xmlns:a16="http://schemas.microsoft.com/office/drawing/2014/main" id="{1C3CC80B-A40D-4877-EE1C-9A77A43CC6D8}"/>
              </a:ext>
            </a:extLst>
          </p:cNvPr>
          <p:cNvCxnSpPr>
            <a:cxnSpLocks/>
          </p:cNvCxnSpPr>
          <p:nvPr/>
        </p:nvCxnSpPr>
        <p:spPr>
          <a:xfrm flipH="1">
            <a:off x="8500230" y="1740632"/>
            <a:ext cx="977615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65BD57B-23B8-A283-2688-8BB6D0745122}"/>
              </a:ext>
            </a:extLst>
          </p:cNvPr>
          <p:cNvSpPr txBox="1"/>
          <p:nvPr/>
        </p:nvSpPr>
        <p:spPr>
          <a:xfrm>
            <a:off x="9477845" y="1417466"/>
            <a:ext cx="176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1.72 kB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PANN for DAB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D68B10-4975-C442-17B1-230810DD54B8}"/>
              </a:ext>
            </a:extLst>
          </p:cNvPr>
          <p:cNvSpPr txBox="1"/>
          <p:nvPr/>
        </p:nvSpPr>
        <p:spPr>
          <a:xfrm>
            <a:off x="8500076" y="3454132"/>
            <a:ext cx="1510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Deployable on Edge</a:t>
            </a:r>
            <a:endParaRPr lang="zh-CN" altLang="en-US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连接符 11">
            <a:extLst>
              <a:ext uri="{FF2B5EF4-FFF2-40B4-BE49-F238E27FC236}">
                <a16:creationId xmlns:a16="http://schemas.microsoft.com/office/drawing/2014/main" id="{AB0B310A-7526-1D23-F39A-01365E4EB8C7}"/>
              </a:ext>
            </a:extLst>
          </p:cNvPr>
          <p:cNvCxnSpPr>
            <a:cxnSpLocks/>
          </p:cNvCxnSpPr>
          <p:nvPr/>
        </p:nvCxnSpPr>
        <p:spPr>
          <a:xfrm flipV="1">
            <a:off x="10012957" y="3535885"/>
            <a:ext cx="0" cy="500327"/>
          </a:xfrm>
          <a:prstGeom prst="line">
            <a:avLst/>
          </a:prstGeom>
          <a:ln w="57150">
            <a:solidFill>
              <a:srgbClr val="FF000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11">
            <a:extLst>
              <a:ext uri="{FF2B5EF4-FFF2-40B4-BE49-F238E27FC236}">
                <a16:creationId xmlns:a16="http://schemas.microsoft.com/office/drawing/2014/main" id="{44FB52BF-0930-0280-C127-33446E3688D6}"/>
              </a:ext>
            </a:extLst>
          </p:cNvPr>
          <p:cNvCxnSpPr>
            <a:cxnSpLocks/>
          </p:cNvCxnSpPr>
          <p:nvPr/>
        </p:nvCxnSpPr>
        <p:spPr>
          <a:xfrm flipH="1">
            <a:off x="10373965" y="2016018"/>
            <a:ext cx="1" cy="455008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29E8A7B-8338-EF1F-6EC9-02235974E101}"/>
              </a:ext>
            </a:extLst>
          </p:cNvPr>
          <p:cNvGrpSpPr/>
          <p:nvPr/>
        </p:nvGrpSpPr>
        <p:grpSpPr>
          <a:xfrm>
            <a:off x="8607045" y="4063431"/>
            <a:ext cx="2820238" cy="1691173"/>
            <a:chOff x="8457360" y="4196453"/>
            <a:chExt cx="2642131" cy="1554463"/>
          </a:xfrm>
        </p:grpSpPr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3A1776FB-13C9-4343-B563-D9A2970C5C4B}"/>
                </a:ext>
              </a:extLst>
            </p:cNvPr>
            <p:cNvSpPr txBox="1">
              <a:spLocks/>
            </p:cNvSpPr>
            <p:nvPr/>
          </p:nvSpPr>
          <p:spPr>
            <a:xfrm>
              <a:off x="8582891" y="4241922"/>
              <a:ext cx="2516600" cy="1491894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effectLst>
              <a:outerShdw blurRad="1524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zh-CN" altLang="en-US" dirty="0"/>
            </a:p>
          </p:txBody>
        </p:sp>
        <p:pic>
          <p:nvPicPr>
            <p:cNvPr id="74" name="Picture 73" descr="A green circuit board with many different components&#10;&#10;Description automatically generated">
              <a:extLst>
                <a:ext uri="{FF2B5EF4-FFF2-40B4-BE49-F238E27FC236}">
                  <a16:creationId xmlns:a16="http://schemas.microsoft.com/office/drawing/2014/main" id="{221D7598-9B74-9615-6107-B4919DA0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5531">
              <a:off x="8474117" y="4509543"/>
              <a:ext cx="1038480" cy="789245"/>
            </a:xfrm>
            <a:prstGeom prst="rect">
              <a:avLst/>
            </a:prstGeom>
          </p:spPr>
        </p:pic>
        <p:pic>
          <p:nvPicPr>
            <p:cNvPr id="76" name="Picture 75" descr="A black square object with white text&#10;&#10;Description automatically generated">
              <a:extLst>
                <a:ext uri="{FF2B5EF4-FFF2-40B4-BE49-F238E27FC236}">
                  <a16:creationId xmlns:a16="http://schemas.microsoft.com/office/drawing/2014/main" id="{0B4A8E3B-B840-7EBA-FF30-754EAE4D5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581" y="4280012"/>
              <a:ext cx="789808" cy="573927"/>
            </a:xfrm>
            <a:prstGeom prst="rect">
              <a:avLst/>
            </a:prstGeom>
          </p:spPr>
        </p:pic>
        <p:pic>
          <p:nvPicPr>
            <p:cNvPr id="80" name="Picture 79" descr="A close-up of a circuit board&#10;&#10;Description automatically generated">
              <a:extLst>
                <a:ext uri="{FF2B5EF4-FFF2-40B4-BE49-F238E27FC236}">
                  <a16:creationId xmlns:a16="http://schemas.microsoft.com/office/drawing/2014/main" id="{E3D9A160-EE76-A875-34E1-B8752E1B9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6449" y="4196453"/>
              <a:ext cx="904798" cy="65748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4579354-3A59-0174-B261-9288E9B9F425}"/>
                </a:ext>
              </a:extLst>
            </p:cNvPr>
            <p:cNvSpPr txBox="1"/>
            <p:nvPr/>
          </p:nvSpPr>
          <p:spPr>
            <a:xfrm>
              <a:off x="8457360" y="5335513"/>
              <a:ext cx="10917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Raspberry pi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0B87C7-4011-8F67-FD29-0656EEDF9334}"/>
                </a:ext>
              </a:extLst>
            </p:cNvPr>
            <p:cNvSpPr txBox="1"/>
            <p:nvPr/>
          </p:nvSpPr>
          <p:spPr>
            <a:xfrm>
              <a:off x="9403516" y="4755252"/>
              <a:ext cx="7091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TMS320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268A7F-9D88-73C5-F3C1-21E10B69D53F}"/>
                </a:ext>
              </a:extLst>
            </p:cNvPr>
            <p:cNvSpPr txBox="1"/>
            <p:nvPr/>
          </p:nvSpPr>
          <p:spPr>
            <a:xfrm>
              <a:off x="10290029" y="4780310"/>
              <a:ext cx="6434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STM32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9" name="Picture 88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57A287C9-0BCF-19F8-CA4A-0A4204924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516" y="4995266"/>
              <a:ext cx="804494" cy="58459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DC81139-B862-50E1-2790-E47274592D36}"/>
                </a:ext>
              </a:extLst>
            </p:cNvPr>
            <p:cNvSpPr txBox="1"/>
            <p:nvPr/>
          </p:nvSpPr>
          <p:spPr>
            <a:xfrm>
              <a:off x="9379581" y="5473917"/>
              <a:ext cx="9000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Xilinx </a:t>
              </a:r>
              <a:r>
                <a:rPr lang="en-US" altLang="zh-CN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6" name="Picture 95" descr="A close-up of a blue circuit board&#10;&#10;Description automatically generated">
              <a:extLst>
                <a:ext uri="{FF2B5EF4-FFF2-40B4-BE49-F238E27FC236}">
                  <a16:creationId xmlns:a16="http://schemas.microsoft.com/office/drawing/2014/main" id="{5630FB2C-E46D-DC5F-5680-F7D2FFA7D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703" y="5018575"/>
              <a:ext cx="640379" cy="563308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3430D7C-C317-A794-3B8C-AF4699A9CFF3}"/>
                </a:ext>
              </a:extLst>
            </p:cNvPr>
            <p:cNvSpPr txBox="1"/>
            <p:nvPr/>
          </p:nvSpPr>
          <p:spPr>
            <a:xfrm>
              <a:off x="10324861" y="5473917"/>
              <a:ext cx="7363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Arduino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2" name="Picture 101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24060E91-D24C-DC62-F676-1ABC940180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12" y="2550693"/>
            <a:ext cx="795883" cy="73022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5F19E30-267A-8658-6D45-F69B96A88204}"/>
              </a:ext>
            </a:extLst>
          </p:cNvPr>
          <p:cNvSpPr txBox="1"/>
          <p:nvPr/>
        </p:nvSpPr>
        <p:spPr>
          <a:xfrm>
            <a:off x="9691350" y="2517338"/>
            <a:ext cx="1654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1762 strings,</a:t>
            </a:r>
          </a:p>
          <a:p>
            <a:pPr algn="ctr"/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Approx. 160 words </a:t>
            </a:r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FA98708-6C6E-6FFB-E81C-06686AB6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187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45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C1472A3-0C7E-8160-71BC-761C34C2328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B69A34-47BA-58E7-9782-1FD1C1DC96BB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10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68A09783-2BF9-DB43-74DE-4736F1176868}"/>
              </a:ext>
            </a:extLst>
          </p:cNvPr>
          <p:cNvSpPr txBox="1">
            <a:spLocks/>
          </p:cNvSpPr>
          <p:nvPr/>
        </p:nvSpPr>
        <p:spPr>
          <a:xfrm>
            <a:off x="985164" y="3938242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118251A-B378-7B16-92D1-A7390A3C7458}"/>
              </a:ext>
            </a:extLst>
          </p:cNvPr>
          <p:cNvSpPr txBox="1">
            <a:spLocks/>
          </p:cNvSpPr>
          <p:nvPr/>
        </p:nvSpPr>
        <p:spPr>
          <a:xfrm>
            <a:off x="8488364" y="3947684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3F3CB484-EADD-98D9-BD73-B364A84F68F4}"/>
              </a:ext>
            </a:extLst>
          </p:cNvPr>
          <p:cNvSpPr txBox="1">
            <a:spLocks/>
          </p:cNvSpPr>
          <p:nvPr/>
        </p:nvSpPr>
        <p:spPr>
          <a:xfrm>
            <a:off x="8488364" y="935518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7A48965-B4AC-30C0-86C9-73B7CB424A0F}"/>
              </a:ext>
            </a:extLst>
          </p:cNvPr>
          <p:cNvSpPr txBox="1">
            <a:spLocks/>
          </p:cNvSpPr>
          <p:nvPr/>
        </p:nvSpPr>
        <p:spPr>
          <a:xfrm>
            <a:off x="985632" y="938496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C7AF80-E17F-A234-0C61-39D333A5D81B}"/>
              </a:ext>
            </a:extLst>
          </p:cNvPr>
          <p:cNvGrpSpPr>
            <a:grpSpLocks noChangeAspect="1"/>
          </p:cNvGrpSpPr>
          <p:nvPr/>
        </p:nvGrpSpPr>
        <p:grpSpPr>
          <a:xfrm>
            <a:off x="5206301" y="2978766"/>
            <a:ext cx="1802123" cy="1823956"/>
            <a:chOff x="4089504" y="1917301"/>
            <a:chExt cx="3726750" cy="3771900"/>
          </a:xfrm>
        </p:grpSpPr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AA376C6E-E1FC-9DC8-A5FA-5155A45B2B4F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93748EC-B46B-5474-3CC4-4130916BF7FE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3E0A084-633C-D302-4C52-F040B0CA850B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BA067E0-065B-FC65-F234-F81D403BC93F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42C191B-3DB6-AFA4-7E22-3D1DB594A32F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328DB19-B3F0-F67C-0B9C-16D33D077C06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A5118C2-3BE8-8683-A725-007C2A34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5F43426-7517-11FC-6B8C-2ED46D04489D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9A53D7-8D9C-3B46-75A9-464263FF7AB4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35A48E1-AAAD-7657-DDC7-6EBD696F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718E195-93AD-7BCA-5845-C05DD9467DC7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7D5D53-DE1B-C4F4-6F21-C26F8AFFBEF5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9E337BF-228F-2277-7F32-C08D613B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2BFBD1-A4CC-3896-6A02-302CDE938B69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83F23F1-F458-5B17-4242-0AE06BE23000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2B52E2-0EF3-19EB-0891-EFAE5848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2E9451-9513-D56E-74CD-AA410DB435EF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621E26-9634-464B-57AE-886B5DE21B9A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C0BCD25-38E3-9D65-A8A9-ACA4A36B10BD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62D9394-3E4D-5EC6-4D79-E45388B7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5E9F5D1-A6E4-A04A-9C47-87869D26E3A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8B93F2-B4D9-B567-ABD6-D006A48FEC47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3BD4A77-B49D-E9CF-E804-8924C5104D72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0D9968A-5302-5C84-23D7-7175CB3F565B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Key Takeaways of PANN Training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pic>
        <p:nvPicPr>
          <p:cNvPr id="103" name="Picture 102" descr="A hand giving a key to another hand&#10;&#10;Description automatically generated">
            <a:extLst>
              <a:ext uri="{FF2B5EF4-FFF2-40B4-BE49-F238E27FC236}">
                <a16:creationId xmlns:a16="http://schemas.microsoft.com/office/drawing/2014/main" id="{4ED39CA5-AAED-937C-099D-BFA478AB671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5" y="3400714"/>
            <a:ext cx="1272176" cy="1000778"/>
          </a:xfrm>
          <a:prstGeom prst="rect">
            <a:avLst/>
          </a:prstGeom>
        </p:spPr>
      </p:pic>
      <p:sp>
        <p:nvSpPr>
          <p:cNvPr id="104" name="文本框 4">
            <a:extLst>
              <a:ext uri="{FF2B5EF4-FFF2-40B4-BE49-F238E27FC236}">
                <a16:creationId xmlns:a16="http://schemas.microsoft.com/office/drawing/2014/main" id="{6CD67E3A-A90F-D8FB-31BB-D61EE1FCA6EB}"/>
              </a:ext>
            </a:extLst>
          </p:cNvPr>
          <p:cNvSpPr txBox="1"/>
          <p:nvPr/>
        </p:nvSpPr>
        <p:spPr>
          <a:xfrm>
            <a:off x="5220498" y="4654100"/>
            <a:ext cx="171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Training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420563-8A0B-5B82-5CDE-F219EAA5E1AB}"/>
              </a:ext>
            </a:extLst>
          </p:cNvPr>
          <p:cNvSpPr txBox="1"/>
          <p:nvPr/>
        </p:nvSpPr>
        <p:spPr>
          <a:xfrm>
            <a:off x="5292447" y="2766989"/>
            <a:ext cx="157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Takeaways </a:t>
            </a:r>
            <a:endParaRPr lang="zh-CN" altLang="en-US" sz="1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A09B3-A209-C263-DEEB-44B3BBAE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46</a:t>
            </a:fld>
            <a:endParaRPr lang="zh-CN" altLang="en-US" dirty="0"/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40DD67A8-1C2E-D52C-540F-04E24911B1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FBED2DA-6279-34BB-E7C8-F02DF335BA7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cxnSp>
        <p:nvCxnSpPr>
          <p:cNvPr id="95" name="直接连接符 11">
            <a:extLst>
              <a:ext uri="{FF2B5EF4-FFF2-40B4-BE49-F238E27FC236}">
                <a16:creationId xmlns:a16="http://schemas.microsoft.com/office/drawing/2014/main" id="{05674389-59C5-734A-0F85-60706EF454E5}"/>
              </a:ext>
            </a:extLst>
          </p:cNvPr>
          <p:cNvCxnSpPr>
            <a:cxnSpLocks/>
          </p:cNvCxnSpPr>
          <p:nvPr/>
        </p:nvCxnSpPr>
        <p:spPr>
          <a:xfrm flipH="1" flipV="1">
            <a:off x="6076619" y="829385"/>
            <a:ext cx="0" cy="19376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11">
            <a:extLst>
              <a:ext uri="{FF2B5EF4-FFF2-40B4-BE49-F238E27FC236}">
                <a16:creationId xmlns:a16="http://schemas.microsoft.com/office/drawing/2014/main" id="{52FE860F-D478-AF04-B17F-E13AF3A9D829}"/>
              </a:ext>
            </a:extLst>
          </p:cNvPr>
          <p:cNvCxnSpPr>
            <a:cxnSpLocks/>
          </p:cNvCxnSpPr>
          <p:nvPr/>
        </p:nvCxnSpPr>
        <p:spPr>
          <a:xfrm flipV="1">
            <a:off x="6076825" y="5229311"/>
            <a:ext cx="0" cy="162868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1">
            <a:extLst>
              <a:ext uri="{FF2B5EF4-FFF2-40B4-BE49-F238E27FC236}">
                <a16:creationId xmlns:a16="http://schemas.microsoft.com/office/drawing/2014/main" id="{269F507B-E6D3-1E2D-FCC5-CC4A91882B77}"/>
              </a:ext>
            </a:extLst>
          </p:cNvPr>
          <p:cNvCxnSpPr>
            <a:cxnSpLocks/>
            <a:stCxn id="81" idx="6"/>
          </p:cNvCxnSpPr>
          <p:nvPr/>
        </p:nvCxnSpPr>
        <p:spPr>
          <a:xfrm flipH="1" flipV="1">
            <a:off x="0" y="3843092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">
            <a:extLst>
              <a:ext uri="{FF2B5EF4-FFF2-40B4-BE49-F238E27FC236}">
                <a16:creationId xmlns:a16="http://schemas.microsoft.com/office/drawing/2014/main" id="{5A28E39E-5D0E-B7A0-D6DC-980EA39E260A}"/>
              </a:ext>
            </a:extLst>
          </p:cNvPr>
          <p:cNvCxnSpPr>
            <a:cxnSpLocks/>
          </p:cNvCxnSpPr>
          <p:nvPr/>
        </p:nvCxnSpPr>
        <p:spPr>
          <a:xfrm flipH="1" flipV="1">
            <a:off x="6867685" y="3870830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8D184-A009-9446-EDC8-D62F1938A33B}"/>
              </a:ext>
            </a:extLst>
          </p:cNvPr>
          <p:cNvSpPr/>
          <p:nvPr/>
        </p:nvSpPr>
        <p:spPr>
          <a:xfrm>
            <a:off x="3607461" y="971250"/>
            <a:ext cx="158119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1. </a:t>
            </a:r>
          </a:p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Training Flowchart of PANN</a:t>
            </a: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54512485-57D6-4423-8F94-2F92ABB7FCAB}"/>
              </a:ext>
            </a:extLst>
          </p:cNvPr>
          <p:cNvSpPr txBox="1"/>
          <p:nvPr/>
        </p:nvSpPr>
        <p:spPr>
          <a:xfrm>
            <a:off x="1390349" y="1597759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of PANN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11">
            <a:extLst>
              <a:ext uri="{FF2B5EF4-FFF2-40B4-BE49-F238E27FC236}">
                <a16:creationId xmlns:a16="http://schemas.microsoft.com/office/drawing/2014/main" id="{B92989B3-E9B6-9EB4-2294-3B4F7E192BD0}"/>
              </a:ext>
            </a:extLst>
          </p:cNvPr>
          <p:cNvCxnSpPr>
            <a:cxnSpLocks/>
          </p:cNvCxnSpPr>
          <p:nvPr/>
        </p:nvCxnSpPr>
        <p:spPr>
          <a:xfrm flipV="1">
            <a:off x="2313998" y="1340569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4">
            <a:extLst>
              <a:ext uri="{FF2B5EF4-FFF2-40B4-BE49-F238E27FC236}">
                <a16:creationId xmlns:a16="http://schemas.microsoft.com/office/drawing/2014/main" id="{7472FC23-C02B-EC87-3FB3-E1BF7429267C}"/>
              </a:ext>
            </a:extLst>
          </p:cNvPr>
          <p:cNvSpPr txBox="1"/>
          <p:nvPr/>
        </p:nvSpPr>
        <p:spPr>
          <a:xfrm>
            <a:off x="1303153" y="1037043"/>
            <a:ext cx="2021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Dataset division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DFA3E6C7-06EF-BCDF-2CC7-0CA09490731F}"/>
              </a:ext>
            </a:extLst>
          </p:cNvPr>
          <p:cNvSpPr txBox="1"/>
          <p:nvPr/>
        </p:nvSpPr>
        <p:spPr>
          <a:xfrm>
            <a:off x="1346751" y="2158475"/>
            <a:ext cx="193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Hyperparameter tuning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645CD2E4-A001-0191-DA8D-04066FAE29B4}"/>
              </a:ext>
            </a:extLst>
          </p:cNvPr>
          <p:cNvSpPr txBox="1"/>
          <p:nvPr/>
        </p:nvSpPr>
        <p:spPr>
          <a:xfrm>
            <a:off x="1350413" y="2719191"/>
            <a:ext cx="192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 model checkpoint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EDF95735-3CCC-6C58-04FC-5C0945E1E41F}"/>
              </a:ext>
            </a:extLst>
          </p:cNvPr>
          <p:cNvSpPr txBox="1"/>
          <p:nvPr/>
        </p:nvSpPr>
        <p:spPr>
          <a:xfrm>
            <a:off x="1390349" y="3279907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Validate PANN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连接符 11">
            <a:extLst>
              <a:ext uri="{FF2B5EF4-FFF2-40B4-BE49-F238E27FC236}">
                <a16:creationId xmlns:a16="http://schemas.microsoft.com/office/drawing/2014/main" id="{83F8F41C-9D99-91B5-B038-1A0DCD0E1840}"/>
              </a:ext>
            </a:extLst>
          </p:cNvPr>
          <p:cNvCxnSpPr>
            <a:cxnSpLocks/>
          </p:cNvCxnSpPr>
          <p:nvPr/>
        </p:nvCxnSpPr>
        <p:spPr>
          <a:xfrm flipV="1">
            <a:off x="2313998" y="1922962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11">
            <a:extLst>
              <a:ext uri="{FF2B5EF4-FFF2-40B4-BE49-F238E27FC236}">
                <a16:creationId xmlns:a16="http://schemas.microsoft.com/office/drawing/2014/main" id="{22E6AA39-A03D-3660-9C27-679D688D3EE3}"/>
              </a:ext>
            </a:extLst>
          </p:cNvPr>
          <p:cNvCxnSpPr>
            <a:cxnSpLocks/>
          </p:cNvCxnSpPr>
          <p:nvPr/>
        </p:nvCxnSpPr>
        <p:spPr>
          <a:xfrm flipV="1">
            <a:off x="2313998" y="2469616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1">
            <a:extLst>
              <a:ext uri="{FF2B5EF4-FFF2-40B4-BE49-F238E27FC236}">
                <a16:creationId xmlns:a16="http://schemas.microsoft.com/office/drawing/2014/main" id="{F7954D7D-1346-5F77-E916-0E4D7A239DB4}"/>
              </a:ext>
            </a:extLst>
          </p:cNvPr>
          <p:cNvCxnSpPr>
            <a:cxnSpLocks/>
          </p:cNvCxnSpPr>
          <p:nvPr/>
        </p:nvCxnSpPr>
        <p:spPr>
          <a:xfrm flipV="1">
            <a:off x="2313998" y="3066923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olorful diagram with arrows&#10;&#10;Description automatically generated">
            <a:extLst>
              <a:ext uri="{FF2B5EF4-FFF2-40B4-BE49-F238E27FC236}">
                <a16:creationId xmlns:a16="http://schemas.microsoft.com/office/drawing/2014/main" id="{52CC47F9-A533-4E3D-0FAA-3D913DB855F8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71" y="2035326"/>
            <a:ext cx="1178052" cy="1178052"/>
          </a:xfrm>
          <a:prstGeom prst="rect">
            <a:avLst/>
          </a:prstGeom>
        </p:spPr>
      </p:pic>
      <p:cxnSp>
        <p:nvCxnSpPr>
          <p:cNvPr id="32" name="直接连接符 11">
            <a:extLst>
              <a:ext uri="{FF2B5EF4-FFF2-40B4-BE49-F238E27FC236}">
                <a16:creationId xmlns:a16="http://schemas.microsoft.com/office/drawing/2014/main" id="{33FCE2FF-833C-2AD6-36D7-0D49C51A92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67666" y="1758933"/>
            <a:ext cx="43598" cy="560716"/>
          </a:xfrm>
          <a:prstGeom prst="bentConnector3">
            <a:avLst>
              <a:gd name="adj1" fmla="val 624336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682C6-FA83-4AB0-C768-804B581FF270}"/>
              </a:ext>
            </a:extLst>
          </p:cNvPr>
          <p:cNvSpPr/>
          <p:nvPr/>
        </p:nvSpPr>
        <p:spPr>
          <a:xfrm>
            <a:off x="6888990" y="951565"/>
            <a:ext cx="158193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2.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Training Loop of PANN</a:t>
            </a:r>
          </a:p>
        </p:txBody>
      </p:sp>
      <p:pic>
        <p:nvPicPr>
          <p:cNvPr id="37" name="Picture 3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B5E223D-7E03-6B02-272A-21134B30A3B3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0774" y="2221991"/>
            <a:ext cx="822960" cy="822960"/>
          </a:xfrm>
          <a:prstGeom prst="rect">
            <a:avLst/>
          </a:prstGeom>
        </p:spPr>
      </p:pic>
      <p:sp>
        <p:nvSpPr>
          <p:cNvPr id="39" name="文本框 4">
            <a:extLst>
              <a:ext uri="{FF2B5EF4-FFF2-40B4-BE49-F238E27FC236}">
                <a16:creationId xmlns:a16="http://schemas.microsoft.com/office/drawing/2014/main" id="{189FE2F5-81D5-14F0-C1CE-6D5BBDC18EC7}"/>
              </a:ext>
            </a:extLst>
          </p:cNvPr>
          <p:cNvSpPr txBox="1"/>
          <p:nvPr/>
        </p:nvSpPr>
        <p:spPr>
          <a:xfrm>
            <a:off x="8902584" y="1558412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Inference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连接符 11">
            <a:extLst>
              <a:ext uri="{FF2B5EF4-FFF2-40B4-BE49-F238E27FC236}">
                <a16:creationId xmlns:a16="http://schemas.microsoft.com/office/drawing/2014/main" id="{43C7E4E1-BA8F-88AF-8D60-7377FE081B55}"/>
              </a:ext>
            </a:extLst>
          </p:cNvPr>
          <p:cNvCxnSpPr>
            <a:cxnSpLocks/>
          </p:cNvCxnSpPr>
          <p:nvPr/>
        </p:nvCxnSpPr>
        <p:spPr>
          <a:xfrm flipV="1">
            <a:off x="9826233" y="1352485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">
            <a:extLst>
              <a:ext uri="{FF2B5EF4-FFF2-40B4-BE49-F238E27FC236}">
                <a16:creationId xmlns:a16="http://schemas.microsoft.com/office/drawing/2014/main" id="{8F7E2A05-0471-A46F-0000-C5A99C000BF0}"/>
              </a:ext>
            </a:extLst>
          </p:cNvPr>
          <p:cNvSpPr txBox="1"/>
          <p:nvPr/>
        </p:nvSpPr>
        <p:spPr>
          <a:xfrm>
            <a:off x="9054381" y="1080132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 training data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">
            <a:extLst>
              <a:ext uri="{FF2B5EF4-FFF2-40B4-BE49-F238E27FC236}">
                <a16:creationId xmlns:a16="http://schemas.microsoft.com/office/drawing/2014/main" id="{A0D114FE-8274-E170-DAB8-B2605945BA66}"/>
              </a:ext>
            </a:extLst>
          </p:cNvPr>
          <p:cNvSpPr txBox="1"/>
          <p:nvPr/>
        </p:nvSpPr>
        <p:spPr>
          <a:xfrm>
            <a:off x="8858986" y="2036692"/>
            <a:ext cx="193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 training loss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">
            <a:extLst>
              <a:ext uri="{FF2B5EF4-FFF2-40B4-BE49-F238E27FC236}">
                <a16:creationId xmlns:a16="http://schemas.microsoft.com/office/drawing/2014/main" id="{478315FD-8BF2-8669-BACC-878EE7BE69E7}"/>
              </a:ext>
            </a:extLst>
          </p:cNvPr>
          <p:cNvSpPr txBox="1"/>
          <p:nvPr/>
        </p:nvSpPr>
        <p:spPr>
          <a:xfrm>
            <a:off x="8802463" y="2514972"/>
            <a:ext cx="2047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 neural </a:t>
            </a:r>
            <a:r>
              <a:rPr kumimoji="0" lang="el-GR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backpropagate &amp; clamp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">
            <a:extLst>
              <a:ext uri="{FF2B5EF4-FFF2-40B4-BE49-F238E27FC236}">
                <a16:creationId xmlns:a16="http://schemas.microsoft.com/office/drawing/2014/main" id="{77E6376B-6C33-A172-FA35-A6DFAE1147D9}"/>
              </a:ext>
            </a:extLst>
          </p:cNvPr>
          <p:cNvSpPr txBox="1"/>
          <p:nvPr/>
        </p:nvSpPr>
        <p:spPr>
          <a:xfrm>
            <a:off x="8902584" y="3208695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 test loss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连接符 11">
            <a:extLst>
              <a:ext uri="{FF2B5EF4-FFF2-40B4-BE49-F238E27FC236}">
                <a16:creationId xmlns:a16="http://schemas.microsoft.com/office/drawing/2014/main" id="{D1594767-E24A-E590-52BB-CEDE831F1372}"/>
              </a:ext>
            </a:extLst>
          </p:cNvPr>
          <p:cNvCxnSpPr>
            <a:cxnSpLocks/>
          </p:cNvCxnSpPr>
          <p:nvPr/>
        </p:nvCxnSpPr>
        <p:spPr>
          <a:xfrm flipV="1">
            <a:off x="9826233" y="1830968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11">
            <a:extLst>
              <a:ext uri="{FF2B5EF4-FFF2-40B4-BE49-F238E27FC236}">
                <a16:creationId xmlns:a16="http://schemas.microsoft.com/office/drawing/2014/main" id="{E1FD1EEB-28F1-CF0C-BC5B-E546BFB95680}"/>
              </a:ext>
            </a:extLst>
          </p:cNvPr>
          <p:cNvCxnSpPr>
            <a:cxnSpLocks/>
          </p:cNvCxnSpPr>
          <p:nvPr/>
        </p:nvCxnSpPr>
        <p:spPr>
          <a:xfrm flipV="1">
            <a:off x="9826233" y="2336058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11">
            <a:extLst>
              <a:ext uri="{FF2B5EF4-FFF2-40B4-BE49-F238E27FC236}">
                <a16:creationId xmlns:a16="http://schemas.microsoft.com/office/drawing/2014/main" id="{67018C19-EB32-D807-974B-3522ECDE9D2F}"/>
              </a:ext>
            </a:extLst>
          </p:cNvPr>
          <p:cNvCxnSpPr>
            <a:cxnSpLocks/>
          </p:cNvCxnSpPr>
          <p:nvPr/>
        </p:nvCxnSpPr>
        <p:spPr>
          <a:xfrm flipV="1">
            <a:off x="9826233" y="3016493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11">
            <a:extLst>
              <a:ext uri="{FF2B5EF4-FFF2-40B4-BE49-F238E27FC236}">
                <a16:creationId xmlns:a16="http://schemas.microsoft.com/office/drawing/2014/main" id="{25CA55F8-C27B-66BC-6BAB-04640BB485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06495" y="1244411"/>
            <a:ext cx="151797" cy="2128563"/>
          </a:xfrm>
          <a:prstGeom prst="bentConnector3">
            <a:avLst>
              <a:gd name="adj1" fmla="val 250596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E25A7A5-7B16-53B2-E15B-C0BB65AA5F7C}"/>
              </a:ext>
            </a:extLst>
          </p:cNvPr>
          <p:cNvSpPr/>
          <p:nvPr/>
        </p:nvSpPr>
        <p:spPr>
          <a:xfrm>
            <a:off x="6888990" y="5591139"/>
            <a:ext cx="158193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4.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PANN is a “Light“ AI Model</a:t>
            </a: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20F51692-366B-E898-01E9-E94B94EC678E}"/>
              </a:ext>
            </a:extLst>
          </p:cNvPr>
          <p:cNvSpPr txBox="1"/>
          <p:nvPr/>
        </p:nvSpPr>
        <p:spPr>
          <a:xfrm>
            <a:off x="8608167" y="4450605"/>
            <a:ext cx="2452333" cy="169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Data-light: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data required for PANN is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countable on ONE HAND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Lightweight: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few 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kBytes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deployable on resource-constrained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EDGE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devices</a:t>
            </a:r>
          </a:p>
        </p:txBody>
      </p:sp>
      <p:pic>
        <p:nvPicPr>
          <p:cNvPr id="54" name="Picture 53" descr="A logo with a feather in a circle&#10;&#10;Description automatically generated">
            <a:extLst>
              <a:ext uri="{FF2B5EF4-FFF2-40B4-BE49-F238E27FC236}">
                <a16:creationId xmlns:a16="http://schemas.microsoft.com/office/drawing/2014/main" id="{1163BE65-126D-C070-6043-DFA2032C7D5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20691" r="31281" b="7274"/>
          <a:stretch/>
        </p:blipFill>
        <p:spPr>
          <a:xfrm rot="16200000">
            <a:off x="7296650" y="4742374"/>
            <a:ext cx="741774" cy="7915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2CA1369-DA04-BBDD-A557-53E35262B2B1}"/>
              </a:ext>
            </a:extLst>
          </p:cNvPr>
          <p:cNvSpPr/>
          <p:nvPr/>
        </p:nvSpPr>
        <p:spPr>
          <a:xfrm>
            <a:off x="3575889" y="5603605"/>
            <a:ext cx="158119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3. Hyper-Parameter Tuning of PANN</a:t>
            </a: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C553AAA0-7BDC-2E8B-0E1E-25A01D806D58}"/>
              </a:ext>
            </a:extLst>
          </p:cNvPr>
          <p:cNvSpPr txBox="1"/>
          <p:nvPr/>
        </p:nvSpPr>
        <p:spPr>
          <a:xfrm>
            <a:off x="1049647" y="4374504"/>
            <a:ext cx="2452333" cy="1851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-1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Learning rates </a:t>
            </a:r>
            <a:r>
              <a:rPr kumimoji="0" lang="en-US" altLang="zh-CN" sz="1400" b="1" i="1" u="none" strike="noStrike" kern="1200" cap="none" spc="-10" normalizeH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kumimoji="0" lang="en-US" altLang="zh-CN" sz="1400" b="1" u="none" strike="noStrike" kern="1200" cap="none" spc="-1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-1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PANN should be carefully tuned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 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slow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convergence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High 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large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oscillation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Rule of thumb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be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1%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parameter values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C079DF4-1AFB-1AA5-0666-56BAF2038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3956792" y="4731816"/>
            <a:ext cx="777240" cy="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5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Section V. PANN is Flexible: “All You Need” is One PANN Model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Xinze Li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47</a:t>
            </a:fld>
            <a:endParaRPr lang="zh-CN" alt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C83C8F-2E0A-6F0C-3351-D6AF0EFBA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16" y="5009219"/>
            <a:ext cx="4011168" cy="9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63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41642F0-97F1-23C0-5553-A9AC88C1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1" y="892105"/>
            <a:ext cx="11516810" cy="593116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39A7C6C-C0BB-FD8B-6C84-58F4DB19D7D2}"/>
              </a:ext>
            </a:extLst>
          </p:cNvPr>
          <p:cNvSpPr txBox="1">
            <a:spLocks/>
          </p:cNvSpPr>
          <p:nvPr/>
        </p:nvSpPr>
        <p:spPr>
          <a:xfrm>
            <a:off x="517585" y="1073040"/>
            <a:ext cx="5061413" cy="4674813"/>
          </a:xfrm>
          <a:prstGeom prst="rect">
            <a:avLst/>
          </a:prstGeom>
          <a:solidFill>
            <a:schemeClr val="bg1">
              <a:alpha val="98000"/>
            </a:schemeClr>
          </a:solidFill>
          <a:effectLst>
            <a:outerShdw blurRad="76200" dist="1016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39" y="81119"/>
            <a:ext cx="8510531" cy="63777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PANN – Next Level of Flexibility: Training-Free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FF118161-D49E-137A-133A-38FB83872565}"/>
              </a:ext>
            </a:extLst>
          </p:cNvPr>
          <p:cNvSpPr txBox="1"/>
          <p:nvPr/>
        </p:nvSpPr>
        <p:spPr>
          <a:xfrm>
            <a:off x="382737" y="5826995"/>
            <a:ext cx="53311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Total Number of Conventional ML Models required: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</a:t>
            </a:r>
            <a:r>
              <a:rPr lang="en-US" altLang="zh-CN" sz="2200" b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</a:t>
            </a:r>
            <a:r>
              <a:rPr lang="en-US" altLang="zh-CN" sz="2200" b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OS</a:t>
            </a:r>
            <a:r>
              <a:rPr lang="en-US" altLang="zh-CN" sz="2200" b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TP</a:t>
            </a:r>
            <a:endParaRPr kumimoji="0" lang="zh-CN" altLang="en-US" sz="22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887A05-A073-FB44-9FC5-6EEAAE7C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6" y="1137140"/>
            <a:ext cx="4926330" cy="456057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8C6074C-4822-D847-DA45-412A4749F71A}"/>
              </a:ext>
            </a:extLst>
          </p:cNvPr>
          <p:cNvSpPr txBox="1">
            <a:spLocks/>
          </p:cNvSpPr>
          <p:nvPr/>
        </p:nvSpPr>
        <p:spPr>
          <a:xfrm>
            <a:off x="6151121" y="3478565"/>
            <a:ext cx="4978424" cy="2683886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889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3" name="文本框 4">
            <a:extLst>
              <a:ext uri="{FF2B5EF4-FFF2-40B4-BE49-F238E27FC236}">
                <a16:creationId xmlns:a16="http://schemas.microsoft.com/office/drawing/2014/main" id="{2F3FD42D-C43E-CBBF-2D4A-71FACD03A362}"/>
              </a:ext>
            </a:extLst>
          </p:cNvPr>
          <p:cNvSpPr txBox="1"/>
          <p:nvPr/>
        </p:nvSpPr>
        <p:spPr>
          <a:xfrm>
            <a:off x="5825909" y="1019410"/>
            <a:ext cx="587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for Diverse Conditions and Topologies</a:t>
            </a:r>
            <a:endParaRPr kumimoji="0" lang="zh-CN" altLang="en-US" sz="22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直接连接符 11">
            <a:extLst>
              <a:ext uri="{FF2B5EF4-FFF2-40B4-BE49-F238E27FC236}">
                <a16:creationId xmlns:a16="http://schemas.microsoft.com/office/drawing/2014/main" id="{14121AFD-2EC7-4DBB-6356-3719B63448CC}"/>
              </a:ext>
            </a:extLst>
          </p:cNvPr>
          <p:cNvCxnSpPr>
            <a:cxnSpLocks/>
          </p:cNvCxnSpPr>
          <p:nvPr/>
        </p:nvCxnSpPr>
        <p:spPr>
          <a:xfrm flipH="1">
            <a:off x="5500697" y="2071027"/>
            <a:ext cx="65042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11">
            <a:extLst>
              <a:ext uri="{FF2B5EF4-FFF2-40B4-BE49-F238E27FC236}">
                <a16:creationId xmlns:a16="http://schemas.microsoft.com/office/drawing/2014/main" id="{229C2417-79D3-600E-E005-E45EB3050D3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8640333" y="2977198"/>
            <a:ext cx="0" cy="501367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">
            <a:extLst>
              <a:ext uri="{FF2B5EF4-FFF2-40B4-BE49-F238E27FC236}">
                <a16:creationId xmlns:a16="http://schemas.microsoft.com/office/drawing/2014/main" id="{D06489C4-77A7-706E-E3BB-34A28F6AAD30}"/>
              </a:ext>
            </a:extLst>
          </p:cNvPr>
          <p:cNvSpPr txBox="1"/>
          <p:nvPr/>
        </p:nvSpPr>
        <p:spPr>
          <a:xfrm>
            <a:off x="6572782" y="6235001"/>
            <a:ext cx="437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 Angles of PANN’s Flexibility </a:t>
            </a:r>
            <a:endParaRPr kumimoji="0" lang="zh-CN" altLang="en-US" sz="20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23D8B6-C424-010F-9C18-EB0637933BF7}"/>
              </a:ext>
            </a:extLst>
          </p:cNvPr>
          <p:cNvGrpSpPr/>
          <p:nvPr/>
        </p:nvGrpSpPr>
        <p:grpSpPr>
          <a:xfrm>
            <a:off x="7243801" y="3506109"/>
            <a:ext cx="2939104" cy="2601667"/>
            <a:chOff x="3286277" y="1212791"/>
            <a:chExt cx="5913268" cy="5234368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5818DAA-0425-0870-D6D1-66691474E229}"/>
                </a:ext>
              </a:extLst>
            </p:cNvPr>
            <p:cNvGrpSpPr/>
            <p:nvPr/>
          </p:nvGrpSpPr>
          <p:grpSpPr>
            <a:xfrm>
              <a:off x="3417455" y="1212791"/>
              <a:ext cx="5357090" cy="5234368"/>
              <a:chOff x="3651278" y="1431742"/>
              <a:chExt cx="4908920" cy="4796465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DF79C1-825A-B11C-BF1B-FCCB03503A1F}"/>
                  </a:ext>
                </a:extLst>
              </p:cNvPr>
              <p:cNvSpPr/>
              <p:nvPr/>
            </p:nvSpPr>
            <p:spPr>
              <a:xfrm>
                <a:off x="6390069" y="4057930"/>
                <a:ext cx="2170129" cy="2170126"/>
              </a:xfrm>
              <a:custGeom>
                <a:avLst/>
                <a:gdLst>
                  <a:gd name="connsiteX0" fmla="*/ 1085049 w 2170129"/>
                  <a:gd name="connsiteY0" fmla="*/ -17 h 2170126"/>
                  <a:gd name="connsiteX1" fmla="*/ 16767 w 2170129"/>
                  <a:gd name="connsiteY1" fmla="*/ 903351 h 2170126"/>
                  <a:gd name="connsiteX2" fmla="*/ -16 w 2170129"/>
                  <a:gd name="connsiteY2" fmla="*/ 1085776 h 2170126"/>
                  <a:gd name="connsiteX3" fmla="*/ 1085778 w 2170129"/>
                  <a:gd name="connsiteY3" fmla="*/ 2170109 h 2170126"/>
                  <a:gd name="connsiteX4" fmla="*/ 2170113 w 2170129"/>
                  <a:gd name="connsiteY4" fmla="*/ 1084317 h 2170126"/>
                  <a:gd name="connsiteX5" fmla="*/ 1085049 w 2170129"/>
                  <a:gd name="connsiteY5" fmla="*/ -17 h 21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0129" h="2170126">
                    <a:moveTo>
                      <a:pt x="1085049" y="-17"/>
                    </a:moveTo>
                    <a:cubicBezTo>
                      <a:pt x="556227" y="92"/>
                      <a:pt x="104725" y="381900"/>
                      <a:pt x="16767" y="903351"/>
                    </a:cubicBezTo>
                    <a:cubicBezTo>
                      <a:pt x="6143" y="963588"/>
                      <a:pt x="531" y="1024605"/>
                      <a:pt x="-16" y="1085776"/>
                    </a:cubicBezTo>
                    <a:cubicBezTo>
                      <a:pt x="385" y="1685041"/>
                      <a:pt x="486512" y="2170510"/>
                      <a:pt x="1085778" y="2170109"/>
                    </a:cubicBezTo>
                    <a:cubicBezTo>
                      <a:pt x="1685045" y="2169708"/>
                      <a:pt x="2170515" y="1683582"/>
                      <a:pt x="2170113" y="1084317"/>
                    </a:cubicBezTo>
                    <a:cubicBezTo>
                      <a:pt x="2169712" y="485335"/>
                      <a:pt x="1684031" y="-17"/>
                      <a:pt x="1085049" y="-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194C1AD-8C64-2E9B-16B9-C55767B40B06}"/>
                  </a:ext>
                </a:extLst>
              </p:cNvPr>
              <p:cNvSpPr/>
              <p:nvPr/>
            </p:nvSpPr>
            <p:spPr>
              <a:xfrm>
                <a:off x="6390069" y="1431742"/>
                <a:ext cx="2170129" cy="2170170"/>
              </a:xfrm>
              <a:custGeom>
                <a:avLst/>
                <a:gdLst>
                  <a:gd name="connsiteX0" fmla="*/ 2170113 w 2170129"/>
                  <a:gd name="connsiteY0" fmla="*/ 1085046 h 2170170"/>
                  <a:gd name="connsiteX1" fmla="*/ 1086552 w 2170129"/>
                  <a:gd name="connsiteY1" fmla="*/ 2170153 h 2170170"/>
                  <a:gd name="connsiteX2" fmla="*/ 16767 w 2170129"/>
                  <a:gd name="connsiteY2" fmla="*/ 1267471 h 2170170"/>
                  <a:gd name="connsiteX3" fmla="*/ -16 w 2170129"/>
                  <a:gd name="connsiteY3" fmla="*/ 1085046 h 2170170"/>
                  <a:gd name="connsiteX4" fmla="*/ 1085049 w 2170129"/>
                  <a:gd name="connsiteY4" fmla="*/ -17 h 2170170"/>
                  <a:gd name="connsiteX5" fmla="*/ 2170113 w 2170129"/>
                  <a:gd name="connsiteY5" fmla="*/ 1085046 h 217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0129" h="2170170">
                    <a:moveTo>
                      <a:pt x="2170113" y="1085046"/>
                    </a:moveTo>
                    <a:cubicBezTo>
                      <a:pt x="2170544" y="1683910"/>
                      <a:pt x="1685417" y="2169730"/>
                      <a:pt x="1086552" y="2170153"/>
                    </a:cubicBezTo>
                    <a:cubicBezTo>
                      <a:pt x="557497" y="2170532"/>
                      <a:pt x="105396" y="1789053"/>
                      <a:pt x="16767" y="1267471"/>
                    </a:cubicBezTo>
                    <a:cubicBezTo>
                      <a:pt x="6143" y="1207234"/>
                      <a:pt x="531" y="1146217"/>
                      <a:pt x="-16" y="1085046"/>
                    </a:cubicBezTo>
                    <a:cubicBezTo>
                      <a:pt x="-16" y="485780"/>
                      <a:pt x="485782" y="-17"/>
                      <a:pt x="1085049" y="-17"/>
                    </a:cubicBezTo>
                    <a:cubicBezTo>
                      <a:pt x="1684315" y="-17"/>
                      <a:pt x="2170113" y="485780"/>
                      <a:pt x="2170113" y="10850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A7F31D5-1427-0726-F3B3-0F867B1636E1}"/>
                  </a:ext>
                </a:extLst>
              </p:cNvPr>
              <p:cNvSpPr/>
              <p:nvPr/>
            </p:nvSpPr>
            <p:spPr>
              <a:xfrm>
                <a:off x="3651278" y="4057633"/>
                <a:ext cx="2170353" cy="2170574"/>
              </a:xfrm>
              <a:custGeom>
                <a:avLst/>
                <a:gdLst>
                  <a:gd name="connsiteX0" fmla="*/ 1312940 w 2170353"/>
                  <a:gd name="connsiteY0" fmla="*/ 24360 h 2170574"/>
                  <a:gd name="connsiteX1" fmla="*/ 24361 w 2170353"/>
                  <a:gd name="connsiteY1" fmla="*/ 857604 h 2170574"/>
                  <a:gd name="connsiteX2" fmla="*/ 857606 w 2170353"/>
                  <a:gd name="connsiteY2" fmla="*/ 2146180 h 2170574"/>
                  <a:gd name="connsiteX3" fmla="*/ 2146185 w 2170353"/>
                  <a:gd name="connsiteY3" fmla="*/ 1312937 h 2170574"/>
                  <a:gd name="connsiteX4" fmla="*/ 2170338 w 2170353"/>
                  <a:gd name="connsiteY4" fmla="*/ 1086073 h 2170574"/>
                  <a:gd name="connsiteX5" fmla="*/ 2153555 w 2170353"/>
                  <a:gd name="connsiteY5" fmla="*/ 904378 h 2170574"/>
                  <a:gd name="connsiteX6" fmla="*/ 1312940 w 2170353"/>
                  <a:gd name="connsiteY6" fmla="*/ 24360 h 217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0353" h="2170574">
                    <a:moveTo>
                      <a:pt x="1312940" y="24360"/>
                    </a:moveTo>
                    <a:cubicBezTo>
                      <a:pt x="727012" y="-101374"/>
                      <a:pt x="150096" y="271677"/>
                      <a:pt x="24361" y="857604"/>
                    </a:cubicBezTo>
                    <a:cubicBezTo>
                      <a:pt x="-101373" y="1443531"/>
                      <a:pt x="271679" y="2020446"/>
                      <a:pt x="857606" y="2146180"/>
                    </a:cubicBezTo>
                    <a:cubicBezTo>
                      <a:pt x="1443534" y="2271915"/>
                      <a:pt x="2020450" y="1898863"/>
                      <a:pt x="2146185" y="1312937"/>
                    </a:cubicBezTo>
                    <a:cubicBezTo>
                      <a:pt x="2162187" y="1238376"/>
                      <a:pt x="2170279" y="1162334"/>
                      <a:pt x="2170338" y="1086073"/>
                    </a:cubicBezTo>
                    <a:cubicBezTo>
                      <a:pt x="2169754" y="1025150"/>
                      <a:pt x="2164143" y="964381"/>
                      <a:pt x="2153555" y="904378"/>
                    </a:cubicBezTo>
                    <a:cubicBezTo>
                      <a:pt x="2078396" y="467383"/>
                      <a:pt x="1746039" y="119448"/>
                      <a:pt x="1312940" y="24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E4A73DF-A425-0FF4-E190-9E05133B5A61}"/>
                  </a:ext>
                </a:extLst>
              </p:cNvPr>
              <p:cNvSpPr/>
              <p:nvPr/>
            </p:nvSpPr>
            <p:spPr>
              <a:xfrm>
                <a:off x="5088281" y="2806497"/>
                <a:ext cx="2040976" cy="2044613"/>
              </a:xfrm>
              <a:custGeom>
                <a:avLst/>
                <a:gdLst>
                  <a:gd name="connsiteX0" fmla="*/ 2013959 w 2040976"/>
                  <a:gd name="connsiteY0" fmla="*/ 1141231 h 2044613"/>
                  <a:gd name="connsiteX1" fmla="*/ 2032932 w 2040976"/>
                  <a:gd name="connsiteY1" fmla="*/ 1141231 h 2044613"/>
                  <a:gd name="connsiteX2" fmla="*/ 2032932 w 2040976"/>
                  <a:gd name="connsiteY2" fmla="*/ 912105 h 2044613"/>
                  <a:gd name="connsiteX3" fmla="*/ 2013959 w 2040976"/>
                  <a:gd name="connsiteY3" fmla="*/ 912105 h 2044613"/>
                  <a:gd name="connsiteX4" fmla="*/ 2013959 w 2040976"/>
                  <a:gd name="connsiteY4" fmla="*/ 912105 h 2044613"/>
                  <a:gd name="connsiteX5" fmla="*/ 1179182 w 2040976"/>
                  <a:gd name="connsiteY5" fmla="*/ 32088 h 2044613"/>
                  <a:gd name="connsiteX6" fmla="*/ 1179182 w 2040976"/>
                  <a:gd name="connsiteY6" fmla="*/ 13845 h 2044613"/>
                  <a:gd name="connsiteX7" fmla="*/ 863221 w 2040976"/>
                  <a:gd name="connsiteY7" fmla="*/ 13845 h 2044613"/>
                  <a:gd name="connsiteX8" fmla="*/ 863221 w 2040976"/>
                  <a:gd name="connsiteY8" fmla="*/ 32088 h 2044613"/>
                  <a:gd name="connsiteX9" fmla="*/ 26985 w 2040976"/>
                  <a:gd name="connsiteY9" fmla="*/ 907727 h 2044613"/>
                  <a:gd name="connsiteX10" fmla="*/ 8012 w 2040976"/>
                  <a:gd name="connsiteY10" fmla="*/ 907727 h 2044613"/>
                  <a:gd name="connsiteX11" fmla="*/ 8012 w 2040976"/>
                  <a:gd name="connsiteY11" fmla="*/ 1136853 h 2044613"/>
                  <a:gd name="connsiteX12" fmla="*/ 26985 w 2040976"/>
                  <a:gd name="connsiteY12" fmla="*/ 1136853 h 2044613"/>
                  <a:gd name="connsiteX13" fmla="*/ 863221 w 2040976"/>
                  <a:gd name="connsiteY13" fmla="*/ 2012492 h 2044613"/>
                  <a:gd name="connsiteX14" fmla="*/ 863221 w 2040976"/>
                  <a:gd name="connsiteY14" fmla="*/ 2030734 h 2044613"/>
                  <a:gd name="connsiteX15" fmla="*/ 1179182 w 2040976"/>
                  <a:gd name="connsiteY15" fmla="*/ 2030734 h 2044613"/>
                  <a:gd name="connsiteX16" fmla="*/ 1179182 w 2040976"/>
                  <a:gd name="connsiteY16" fmla="*/ 2012492 h 2044613"/>
                  <a:gd name="connsiteX17" fmla="*/ 2013959 w 2040976"/>
                  <a:gd name="connsiteY17" fmla="*/ 1141231 h 204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40976" h="2044613">
                    <a:moveTo>
                      <a:pt x="2013959" y="1141231"/>
                    </a:moveTo>
                    <a:lnTo>
                      <a:pt x="2032932" y="1141231"/>
                    </a:lnTo>
                    <a:cubicBezTo>
                      <a:pt x="2043636" y="1065233"/>
                      <a:pt x="2043636" y="988104"/>
                      <a:pt x="2032932" y="912105"/>
                    </a:cubicBezTo>
                    <a:lnTo>
                      <a:pt x="2013959" y="912105"/>
                    </a:lnTo>
                    <a:lnTo>
                      <a:pt x="2013959" y="912105"/>
                    </a:lnTo>
                    <a:cubicBezTo>
                      <a:pt x="1582415" y="816208"/>
                      <a:pt x="1252196" y="468091"/>
                      <a:pt x="1179182" y="32088"/>
                    </a:cubicBezTo>
                    <a:lnTo>
                      <a:pt x="1179182" y="13845"/>
                    </a:lnTo>
                    <a:cubicBezTo>
                      <a:pt x="1074674" y="-4638"/>
                      <a:pt x="967729" y="-4638"/>
                      <a:pt x="863221" y="13845"/>
                    </a:cubicBezTo>
                    <a:cubicBezTo>
                      <a:pt x="863623" y="19916"/>
                      <a:pt x="863623" y="26017"/>
                      <a:pt x="863221" y="32088"/>
                    </a:cubicBezTo>
                    <a:cubicBezTo>
                      <a:pt x="788566" y="466908"/>
                      <a:pt x="457909" y="813143"/>
                      <a:pt x="26985" y="907727"/>
                    </a:cubicBezTo>
                    <a:lnTo>
                      <a:pt x="8012" y="907727"/>
                    </a:lnTo>
                    <a:cubicBezTo>
                      <a:pt x="-2692" y="983725"/>
                      <a:pt x="-2692" y="1060854"/>
                      <a:pt x="8012" y="1136853"/>
                    </a:cubicBezTo>
                    <a:lnTo>
                      <a:pt x="26985" y="1136853"/>
                    </a:lnTo>
                    <a:cubicBezTo>
                      <a:pt x="457909" y="1231436"/>
                      <a:pt x="788566" y="1577671"/>
                      <a:pt x="863221" y="2012492"/>
                    </a:cubicBezTo>
                    <a:cubicBezTo>
                      <a:pt x="863623" y="2018563"/>
                      <a:pt x="863623" y="2024663"/>
                      <a:pt x="863221" y="2030734"/>
                    </a:cubicBezTo>
                    <a:cubicBezTo>
                      <a:pt x="967729" y="2049218"/>
                      <a:pt x="1074674" y="2049218"/>
                      <a:pt x="1179182" y="2030734"/>
                    </a:cubicBezTo>
                    <a:lnTo>
                      <a:pt x="1179182" y="2012492"/>
                    </a:lnTo>
                    <a:cubicBezTo>
                      <a:pt x="1255421" y="1579868"/>
                      <a:pt x="1584990" y="1235895"/>
                      <a:pt x="2013959" y="1141231"/>
                    </a:cubicBezTo>
                    <a:close/>
                  </a:path>
                </a:pathLst>
              </a:custGeom>
              <a:solidFill>
                <a:srgbClr val="EFEFEF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3FC84B7-3A36-3EC1-A796-14AAAF297E11}"/>
                  </a:ext>
                </a:extLst>
              </p:cNvPr>
              <p:cNvSpPr/>
              <p:nvPr/>
            </p:nvSpPr>
            <p:spPr>
              <a:xfrm>
                <a:off x="3651502" y="1432471"/>
                <a:ext cx="2170129" cy="2170126"/>
              </a:xfrm>
              <a:custGeom>
                <a:avLst/>
                <a:gdLst>
                  <a:gd name="connsiteX0" fmla="*/ 2153331 w 2170129"/>
                  <a:gd name="connsiteY0" fmla="*/ 1266741 h 2170126"/>
                  <a:gd name="connsiteX1" fmla="*/ 2170114 w 2170129"/>
                  <a:gd name="connsiteY1" fmla="*/ 1084317 h 2170126"/>
                  <a:gd name="connsiteX2" fmla="*/ 1084319 w 2170129"/>
                  <a:gd name="connsiteY2" fmla="*/ -17 h 2170126"/>
                  <a:gd name="connsiteX3" fmla="*/ -16 w 2170129"/>
                  <a:gd name="connsiteY3" fmla="*/ 1085776 h 2170126"/>
                  <a:gd name="connsiteX4" fmla="*/ 1083590 w 2170129"/>
                  <a:gd name="connsiteY4" fmla="*/ 2170109 h 2170126"/>
                  <a:gd name="connsiteX5" fmla="*/ 1311256 w 2170129"/>
                  <a:gd name="connsiteY5" fmla="*/ 2146029 h 2170126"/>
                  <a:gd name="connsiteX6" fmla="*/ 2153331 w 2170129"/>
                  <a:gd name="connsiteY6" fmla="*/ 1266741 h 21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0129" h="2170126">
                    <a:moveTo>
                      <a:pt x="2153331" y="1266741"/>
                    </a:moveTo>
                    <a:cubicBezTo>
                      <a:pt x="2163955" y="1206505"/>
                      <a:pt x="2169567" y="1145487"/>
                      <a:pt x="2170114" y="1084317"/>
                    </a:cubicBezTo>
                    <a:cubicBezTo>
                      <a:pt x="2169712" y="485051"/>
                      <a:pt x="1683586" y="-418"/>
                      <a:pt x="1084319" y="-17"/>
                    </a:cubicBezTo>
                    <a:cubicBezTo>
                      <a:pt x="485053" y="385"/>
                      <a:pt x="-417" y="486518"/>
                      <a:pt x="-16" y="1085776"/>
                    </a:cubicBezTo>
                    <a:cubicBezTo>
                      <a:pt x="385" y="1684188"/>
                      <a:pt x="485184" y="2169307"/>
                      <a:pt x="1083590" y="2170109"/>
                    </a:cubicBezTo>
                    <a:cubicBezTo>
                      <a:pt x="1160106" y="2170007"/>
                      <a:pt x="1236411" y="2161937"/>
                      <a:pt x="1311256" y="2146029"/>
                    </a:cubicBezTo>
                    <a:cubicBezTo>
                      <a:pt x="1744706" y="2051570"/>
                      <a:pt x="2077690" y="1703868"/>
                      <a:pt x="2153331" y="1266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866A66C-AD20-58A1-2DAC-4605C6DB1525}"/>
                  </a:ext>
                </a:extLst>
              </p:cNvPr>
              <p:cNvSpPr/>
              <p:nvPr/>
            </p:nvSpPr>
            <p:spPr>
              <a:xfrm>
                <a:off x="4126538" y="1432169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2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2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08980"/>
                      <a:pt x="1220773" y="231600"/>
                      <a:pt x="1220773" y="254221"/>
                    </a:cubicBezTo>
                    <a:close/>
                  </a:path>
                </a:pathLst>
              </a:custGeom>
              <a:solidFill>
                <a:srgbClr val="FD8558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01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A0B359B-E87A-B1BD-62AF-90F056AC02F7}"/>
                  </a:ext>
                </a:extLst>
              </p:cNvPr>
              <p:cNvSpPr/>
              <p:nvPr/>
            </p:nvSpPr>
            <p:spPr>
              <a:xfrm>
                <a:off x="4126538" y="4057627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2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2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10439"/>
                      <a:pt x="1220773" y="231601"/>
                      <a:pt x="1220773" y="254221"/>
                    </a:cubicBezTo>
                    <a:close/>
                  </a:path>
                </a:pathLst>
              </a:custGeom>
              <a:solidFill>
                <a:srgbClr val="F4546A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02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77BE7B2-9234-853F-60FC-2D3798DB2000}"/>
                  </a:ext>
                </a:extLst>
              </p:cNvPr>
              <p:cNvSpPr/>
              <p:nvPr/>
            </p:nvSpPr>
            <p:spPr>
              <a:xfrm>
                <a:off x="6865104" y="1432169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3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3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08980"/>
                      <a:pt x="1220773" y="231600"/>
                      <a:pt x="1220773" y="254221"/>
                    </a:cubicBezTo>
                    <a:close/>
                  </a:path>
                </a:pathLst>
              </a:custGeom>
              <a:solidFill>
                <a:srgbClr val="367FFB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03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66CACED-72DF-86B2-3DDE-E349F088B977}"/>
                  </a:ext>
                </a:extLst>
              </p:cNvPr>
              <p:cNvSpPr/>
              <p:nvPr/>
            </p:nvSpPr>
            <p:spPr>
              <a:xfrm>
                <a:off x="6865104" y="4057627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3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3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10439"/>
                      <a:pt x="1220773" y="231601"/>
                      <a:pt x="1220773" y="254221"/>
                    </a:cubicBezTo>
                    <a:close/>
                  </a:path>
                </a:pathLst>
              </a:custGeom>
              <a:solidFill>
                <a:srgbClr val="DC78A4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04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D93245-0047-3B5D-9D9C-68A098198CB8}"/>
                </a:ext>
              </a:extLst>
            </p:cNvPr>
            <p:cNvSpPr txBox="1"/>
            <p:nvPr/>
          </p:nvSpPr>
          <p:spPr>
            <a:xfrm>
              <a:off x="3313710" y="2190079"/>
              <a:ext cx="2630852" cy="1052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altLang="zh-CN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Operating Conditions</a:t>
              </a:r>
              <a:endPara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8BC9A0D-DEAC-A9B3-D349-222F89F2166D}"/>
                </a:ext>
              </a:extLst>
            </p:cNvPr>
            <p:cNvSpPr txBox="1"/>
            <p:nvPr/>
          </p:nvSpPr>
          <p:spPr>
            <a:xfrm>
              <a:off x="6032085" y="4828693"/>
              <a:ext cx="3167460" cy="1486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Circuit Parameter &amp; Topology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5E8EBD-D2F9-D543-E23D-0BB4C65D94E2}"/>
                </a:ext>
              </a:extLst>
            </p:cNvPr>
            <p:cNvSpPr txBox="1"/>
            <p:nvPr/>
          </p:nvSpPr>
          <p:spPr>
            <a:xfrm>
              <a:off x="6276162" y="2190079"/>
              <a:ext cx="2630850" cy="1052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Performance Metrics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6F6621-8EA6-C15F-EA76-5BC298E0180A}"/>
                </a:ext>
              </a:extLst>
            </p:cNvPr>
            <p:cNvSpPr txBox="1"/>
            <p:nvPr/>
          </p:nvSpPr>
          <p:spPr>
            <a:xfrm>
              <a:off x="3286277" y="5090697"/>
              <a:ext cx="2630852" cy="1052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altLang="zh-CN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Modulation Strategy</a:t>
              </a:r>
              <a:endPara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C25AC42B-EC25-CEE2-188E-A45E44C34F70}"/>
              </a:ext>
            </a:extLst>
          </p:cNvPr>
          <p:cNvSpPr txBox="1"/>
          <p:nvPr/>
        </p:nvSpPr>
        <p:spPr>
          <a:xfrm>
            <a:off x="8042390" y="4570624"/>
            <a:ext cx="118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PANN’s Flexibility </a:t>
            </a:r>
            <a:endParaRPr lang="zh-CN" altLang="en-US" sz="1400" i="1" dirty="0">
              <a:latin typeface="Lora" pitchFamily="2" charset="0"/>
            </a:endParaRPr>
          </a:p>
        </p:txBody>
      </p:sp>
      <p:sp>
        <p:nvSpPr>
          <p:cNvPr id="89" name="文本框 4">
            <a:extLst>
              <a:ext uri="{FF2B5EF4-FFF2-40B4-BE49-F238E27FC236}">
                <a16:creationId xmlns:a16="http://schemas.microsoft.com/office/drawing/2014/main" id="{68873E0B-A76D-1FD5-6557-0DD3396B4218}"/>
              </a:ext>
            </a:extLst>
          </p:cNvPr>
          <p:cNvSpPr txBox="1"/>
          <p:nvPr/>
        </p:nvSpPr>
        <p:spPr>
          <a:xfrm>
            <a:off x="8641418" y="2988020"/>
            <a:ext cx="2050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zh-CN" altLang="en-US" sz="22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7FA39DFD-20E9-CFB8-AF39-805A86AA1AA9}"/>
              </a:ext>
            </a:extLst>
          </p:cNvPr>
          <p:cNvSpPr/>
          <p:nvPr/>
        </p:nvSpPr>
        <p:spPr>
          <a:xfrm rot="16200000">
            <a:off x="7033739" y="3953949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8FDB6909-C5D0-ED7D-9760-68EB8CA8E6CB}"/>
              </a:ext>
            </a:extLst>
          </p:cNvPr>
          <p:cNvSpPr/>
          <p:nvPr/>
        </p:nvSpPr>
        <p:spPr>
          <a:xfrm rot="16200000">
            <a:off x="7033739" y="5392937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5B3FAF1F-D21A-B37A-9CC1-811E70AB61D8}"/>
              </a:ext>
            </a:extLst>
          </p:cNvPr>
          <p:cNvSpPr/>
          <p:nvPr/>
        </p:nvSpPr>
        <p:spPr>
          <a:xfrm rot="5400000" flipH="1">
            <a:off x="9978886" y="3957316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6194EB3D-E4AB-24C3-499E-A3568FDF368C}"/>
              </a:ext>
            </a:extLst>
          </p:cNvPr>
          <p:cNvSpPr/>
          <p:nvPr/>
        </p:nvSpPr>
        <p:spPr>
          <a:xfrm rot="5400000" flipH="1">
            <a:off x="9978886" y="5392937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4">
            <a:extLst>
              <a:ext uri="{FF2B5EF4-FFF2-40B4-BE49-F238E27FC236}">
                <a16:creationId xmlns:a16="http://schemas.microsoft.com/office/drawing/2014/main" id="{1F9FEB16-42D6-7824-32E4-AF7A19A7E427}"/>
              </a:ext>
            </a:extLst>
          </p:cNvPr>
          <p:cNvSpPr txBox="1"/>
          <p:nvPr/>
        </p:nvSpPr>
        <p:spPr>
          <a:xfrm>
            <a:off x="6130801" y="3719148"/>
            <a:ext cx="929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4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en-US" altLang="zh-CN" sz="1400" i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400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endParaRPr lang="en-US" altLang="zh-CN" sz="1400" i="1" baseline="-25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14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etc.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1600" i="1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4">
            <a:extLst>
              <a:ext uri="{FF2B5EF4-FFF2-40B4-BE49-F238E27FC236}">
                <a16:creationId xmlns:a16="http://schemas.microsoft.com/office/drawing/2014/main" id="{F216DD7D-BCA3-EEDE-E8DE-0C20E22697FF}"/>
              </a:ext>
            </a:extLst>
          </p:cNvPr>
          <p:cNvSpPr txBox="1"/>
          <p:nvPr/>
        </p:nvSpPr>
        <p:spPr>
          <a:xfrm>
            <a:off x="6127001" y="5159293"/>
            <a:ext cx="953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PSM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PWM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Hybrid</a:t>
            </a:r>
            <a:endParaRPr kumimoji="0" lang="zh-CN" altLang="en-US" sz="1600" i="1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4">
            <a:extLst>
              <a:ext uri="{FF2B5EF4-FFF2-40B4-BE49-F238E27FC236}">
                <a16:creationId xmlns:a16="http://schemas.microsoft.com/office/drawing/2014/main" id="{AA493284-4B58-0C18-B2C2-6310CCAB6E23}"/>
              </a:ext>
            </a:extLst>
          </p:cNvPr>
          <p:cNvSpPr txBox="1"/>
          <p:nvPr/>
        </p:nvSpPr>
        <p:spPr>
          <a:xfrm>
            <a:off x="10239246" y="3725724"/>
            <a:ext cx="929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kumimoji="0" lang="en-US" altLang="zh-CN" sz="1400" i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400" i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lang="en-US" altLang="zh-CN" sz="1400" i="1" baseline="-25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etc.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1600" i="1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文本框 4">
            <a:extLst>
              <a:ext uri="{FF2B5EF4-FFF2-40B4-BE49-F238E27FC236}">
                <a16:creationId xmlns:a16="http://schemas.microsoft.com/office/drawing/2014/main" id="{85CB7084-D059-6FE6-4E83-718FE63D6BEA}"/>
              </a:ext>
            </a:extLst>
          </p:cNvPr>
          <p:cNvSpPr txBox="1"/>
          <p:nvPr/>
        </p:nvSpPr>
        <p:spPr>
          <a:xfrm>
            <a:off x="10177002" y="5113194"/>
            <a:ext cx="100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Non-resonant</a:t>
            </a:r>
            <a:endParaRPr kumimoji="0" lang="en-US" altLang="zh-CN" sz="1200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Resonant</a:t>
            </a:r>
            <a:endParaRPr lang="en-US" altLang="zh-CN" sz="1200" baseline="-25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Multi-port</a:t>
            </a:r>
            <a:endParaRPr kumimoji="0" lang="zh-CN" altLang="en-US" sz="140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B7174-5754-CF63-5579-A499F01DE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82" y="1990234"/>
            <a:ext cx="763958" cy="794516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BA5AA36-CE44-3A67-DBFC-DDF0D7F6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48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057B304-755F-C553-9824-CAD18BCC16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44E3DA-6F14-0310-807D-258F39DCDD21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7C1B80-A3AF-98BC-F114-FB3122EA1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226" y="1370560"/>
            <a:ext cx="5532882" cy="15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6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1D0B5F-7D6F-C019-4781-BE75C9F31FDB}"/>
              </a:ext>
            </a:extLst>
          </p:cNvPr>
          <p:cNvSpPr txBox="1">
            <a:spLocks/>
          </p:cNvSpPr>
          <p:nvPr/>
        </p:nvSpPr>
        <p:spPr>
          <a:xfrm>
            <a:off x="339971" y="1500538"/>
            <a:ext cx="5591096" cy="5116678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2F4FE8-26FE-44AE-F314-95B1D64986E3}"/>
              </a:ext>
            </a:extLst>
          </p:cNvPr>
          <p:cNvSpPr txBox="1">
            <a:spLocks/>
          </p:cNvSpPr>
          <p:nvPr/>
        </p:nvSpPr>
        <p:spPr>
          <a:xfrm>
            <a:off x="6410130" y="1500539"/>
            <a:ext cx="5394960" cy="5116676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Conditions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Conditions - DAB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D6F5BBAD-549D-5043-36DF-3592FD6245EF}"/>
              </a:ext>
            </a:extLst>
          </p:cNvPr>
          <p:cNvSpPr txBox="1"/>
          <p:nvPr/>
        </p:nvSpPr>
        <p:spPr>
          <a:xfrm>
            <a:off x="7333326" y="797803"/>
            <a:ext cx="35485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the Knowledge in Input Blocks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3492FE-77E1-6B5C-0931-864B24979F91}"/>
              </a:ext>
            </a:extLst>
          </p:cNvPr>
          <p:cNvCxnSpPr>
            <a:cxnSpLocks/>
          </p:cNvCxnSpPr>
          <p:nvPr/>
        </p:nvCxnSpPr>
        <p:spPr>
          <a:xfrm>
            <a:off x="339971" y="4061444"/>
            <a:ext cx="5829599" cy="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C381FF-A912-A6C4-9704-DF6F5E944977}"/>
              </a:ext>
            </a:extLst>
          </p:cNvPr>
          <p:cNvCxnSpPr>
            <a:cxnSpLocks/>
          </p:cNvCxnSpPr>
          <p:nvPr/>
        </p:nvCxnSpPr>
        <p:spPr>
          <a:xfrm>
            <a:off x="6230112" y="4061444"/>
            <a:ext cx="5597619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>
            <a:extLst>
              <a:ext uri="{FF2B5EF4-FFF2-40B4-BE49-F238E27FC236}">
                <a16:creationId xmlns:a16="http://schemas.microsoft.com/office/drawing/2014/main" id="{0A15BC04-FFE9-13FA-8248-423ED8984C61}"/>
              </a:ext>
            </a:extLst>
          </p:cNvPr>
          <p:cNvSpPr txBox="1"/>
          <p:nvPr/>
        </p:nvSpPr>
        <p:spPr>
          <a:xfrm>
            <a:off x="422988" y="1519171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Out-of-Domain Operating Conditions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B6DC7AEE-40C9-8D02-AF7A-D829711D2C82}"/>
              </a:ext>
            </a:extLst>
          </p:cNvPr>
          <p:cNvSpPr txBox="1"/>
          <p:nvPr/>
        </p:nvSpPr>
        <p:spPr>
          <a:xfrm>
            <a:off x="422988" y="4130204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Diverse Modulation Strategies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11">
            <a:extLst>
              <a:ext uri="{FF2B5EF4-FFF2-40B4-BE49-F238E27FC236}">
                <a16:creationId xmlns:a16="http://schemas.microsoft.com/office/drawing/2014/main" id="{14CDE96E-59D9-9EBA-6E88-C39110CD6A08}"/>
              </a:ext>
            </a:extLst>
          </p:cNvPr>
          <p:cNvCxnSpPr>
            <a:cxnSpLocks/>
          </p:cNvCxnSpPr>
          <p:nvPr/>
        </p:nvCxnSpPr>
        <p:spPr>
          <a:xfrm flipH="1">
            <a:off x="2774206" y="2919669"/>
            <a:ext cx="65042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">
            <a:extLst>
              <a:ext uri="{FF2B5EF4-FFF2-40B4-BE49-F238E27FC236}">
                <a16:creationId xmlns:a16="http://schemas.microsoft.com/office/drawing/2014/main" id="{C85B63D6-4987-4F40-F4CC-3480615691EE}"/>
              </a:ext>
            </a:extLst>
          </p:cNvPr>
          <p:cNvSpPr txBox="1"/>
          <p:nvPr/>
        </p:nvSpPr>
        <p:spPr>
          <a:xfrm>
            <a:off x="2557465" y="2987044"/>
            <a:ext cx="1029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Expert System</a:t>
            </a:r>
            <a:endParaRPr kumimoji="0" lang="zh-CN" altLang="en-US" sz="12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F5BA3BA-C4DC-DD9D-683A-54DBFCB7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5" y="1887782"/>
            <a:ext cx="2243328" cy="207264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F6455D-DA18-65CB-991E-03C5613D7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084" y="1892521"/>
            <a:ext cx="2267712" cy="2072640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5CD7077-46DD-D3E2-324A-A0349E3A64B6}"/>
              </a:ext>
            </a:extLst>
          </p:cNvPr>
          <p:cNvSpPr txBox="1">
            <a:spLocks/>
          </p:cNvSpPr>
          <p:nvPr/>
        </p:nvSpPr>
        <p:spPr>
          <a:xfrm>
            <a:off x="3528106" y="2266763"/>
            <a:ext cx="376656" cy="738664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79DF0E9-2086-1213-304F-4C4F8DA1CD1D}"/>
              </a:ext>
            </a:extLst>
          </p:cNvPr>
          <p:cNvSpPr txBox="1">
            <a:spLocks/>
          </p:cNvSpPr>
          <p:nvPr/>
        </p:nvSpPr>
        <p:spPr>
          <a:xfrm>
            <a:off x="5169458" y="3494144"/>
            <a:ext cx="376656" cy="352728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6EC0698-4A9C-8E40-CB1D-8F9EF3F3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538" y="2407147"/>
            <a:ext cx="690737" cy="4536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9FD3418-865F-B351-886D-F5E9DFA76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730" y="1594042"/>
            <a:ext cx="4535760" cy="2295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8" name="文本框 4">
            <a:extLst>
              <a:ext uri="{FF2B5EF4-FFF2-40B4-BE49-F238E27FC236}">
                <a16:creationId xmlns:a16="http://schemas.microsoft.com/office/drawing/2014/main" id="{EB6B4A4F-EF5A-5C3C-6251-FB92B015DB9E}"/>
              </a:ext>
            </a:extLst>
          </p:cNvPr>
          <p:cNvSpPr txBox="1"/>
          <p:nvPr/>
        </p:nvSpPr>
        <p:spPr>
          <a:xfrm>
            <a:off x="6839730" y="1770867"/>
            <a:ext cx="221892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文本框 4">
            <a:extLst>
              <a:ext uri="{FF2B5EF4-FFF2-40B4-BE49-F238E27FC236}">
                <a16:creationId xmlns:a16="http://schemas.microsoft.com/office/drawing/2014/main" id="{1F750E30-87D1-6035-8562-B3F3E265A97B}"/>
              </a:ext>
            </a:extLst>
          </p:cNvPr>
          <p:cNvSpPr txBox="1"/>
          <p:nvPr/>
        </p:nvSpPr>
        <p:spPr>
          <a:xfrm>
            <a:off x="9003324" y="2349669"/>
            <a:ext cx="2497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expert system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4">
            <a:extLst>
              <a:ext uri="{FF2B5EF4-FFF2-40B4-BE49-F238E27FC236}">
                <a16:creationId xmlns:a16="http://schemas.microsoft.com/office/drawing/2014/main" id="{2A28F2C3-80B1-B9EF-A88E-FFACE157A18D}"/>
              </a:ext>
            </a:extLst>
          </p:cNvPr>
          <p:cNvSpPr txBox="1"/>
          <p:nvPr/>
        </p:nvSpPr>
        <p:spPr>
          <a:xfrm>
            <a:off x="6847569" y="2691404"/>
            <a:ext cx="4527922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4">
            <a:extLst>
              <a:ext uri="{FF2B5EF4-FFF2-40B4-BE49-F238E27FC236}">
                <a16:creationId xmlns:a16="http://schemas.microsoft.com/office/drawing/2014/main" id="{7C455B93-7FC6-1667-75EF-3AC55A1C49E0}"/>
              </a:ext>
            </a:extLst>
          </p:cNvPr>
          <p:cNvSpPr txBox="1"/>
          <p:nvPr/>
        </p:nvSpPr>
        <p:spPr>
          <a:xfrm>
            <a:off x="9058657" y="1857892"/>
            <a:ext cx="1823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E170222-5BF4-83EF-B59F-58EF0EC19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569" y="4148403"/>
            <a:ext cx="4493771" cy="2411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1" name="文本框 4">
            <a:extLst>
              <a:ext uri="{FF2B5EF4-FFF2-40B4-BE49-F238E27FC236}">
                <a16:creationId xmlns:a16="http://schemas.microsoft.com/office/drawing/2014/main" id="{2D96DD22-51A1-C995-A05B-491038929D91}"/>
              </a:ext>
            </a:extLst>
          </p:cNvPr>
          <p:cNvSpPr txBox="1"/>
          <p:nvPr/>
        </p:nvSpPr>
        <p:spPr>
          <a:xfrm>
            <a:off x="9003325" y="5036027"/>
            <a:ext cx="2704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expert system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4">
            <a:extLst>
              <a:ext uri="{FF2B5EF4-FFF2-40B4-BE49-F238E27FC236}">
                <a16:creationId xmlns:a16="http://schemas.microsoft.com/office/drawing/2014/main" id="{AA67D0E7-AF6C-2365-C0C9-701D9E4680BE}"/>
              </a:ext>
            </a:extLst>
          </p:cNvPr>
          <p:cNvSpPr txBox="1"/>
          <p:nvPr/>
        </p:nvSpPr>
        <p:spPr>
          <a:xfrm>
            <a:off x="6864534" y="5384942"/>
            <a:ext cx="447680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3" name="文本框 4">
            <a:extLst>
              <a:ext uri="{FF2B5EF4-FFF2-40B4-BE49-F238E27FC236}">
                <a16:creationId xmlns:a16="http://schemas.microsoft.com/office/drawing/2014/main" id="{67558411-E6F0-915A-982D-3740DE9E7BD9}"/>
              </a:ext>
            </a:extLst>
          </p:cNvPr>
          <p:cNvSpPr txBox="1"/>
          <p:nvPr/>
        </p:nvSpPr>
        <p:spPr>
          <a:xfrm>
            <a:off x="6867731" y="4289789"/>
            <a:ext cx="221892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4">
            <a:extLst>
              <a:ext uri="{FF2B5EF4-FFF2-40B4-BE49-F238E27FC236}">
                <a16:creationId xmlns:a16="http://schemas.microsoft.com/office/drawing/2014/main" id="{6D3B7FDE-E25B-0586-D0F8-735E0754D6F0}"/>
              </a:ext>
            </a:extLst>
          </p:cNvPr>
          <p:cNvSpPr txBox="1"/>
          <p:nvPr/>
        </p:nvSpPr>
        <p:spPr>
          <a:xfrm>
            <a:off x="9086657" y="4384434"/>
            <a:ext cx="221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duty cycles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5" name="直接连接符 11">
            <a:extLst>
              <a:ext uri="{FF2B5EF4-FFF2-40B4-BE49-F238E27FC236}">
                <a16:creationId xmlns:a16="http://schemas.microsoft.com/office/drawing/2014/main" id="{9C29DDD5-4C6E-4A2F-9C39-D170679FF6DA}"/>
              </a:ext>
            </a:extLst>
          </p:cNvPr>
          <p:cNvCxnSpPr>
            <a:cxnSpLocks/>
          </p:cNvCxnSpPr>
          <p:nvPr/>
        </p:nvCxnSpPr>
        <p:spPr>
          <a:xfrm flipH="1">
            <a:off x="5991609" y="2744205"/>
            <a:ext cx="650424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11">
            <a:extLst>
              <a:ext uri="{FF2B5EF4-FFF2-40B4-BE49-F238E27FC236}">
                <a16:creationId xmlns:a16="http://schemas.microsoft.com/office/drawing/2014/main" id="{4D15CC23-BA07-6359-2AB2-4AD2FB2FCA14}"/>
              </a:ext>
            </a:extLst>
          </p:cNvPr>
          <p:cNvCxnSpPr>
            <a:cxnSpLocks/>
          </p:cNvCxnSpPr>
          <p:nvPr/>
        </p:nvCxnSpPr>
        <p:spPr>
          <a:xfrm flipH="1">
            <a:off x="5991609" y="5372308"/>
            <a:ext cx="650424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885ABA27-D10E-4D0D-2F4A-F26BFCF30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12" y="4513140"/>
            <a:ext cx="5259477" cy="1976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4E7D7496-D75D-F2F0-ECD9-B0241A6B3CD2}"/>
              </a:ext>
            </a:extLst>
          </p:cNvPr>
          <p:cNvSpPr txBox="1">
            <a:spLocks/>
          </p:cNvSpPr>
          <p:nvPr/>
        </p:nvSpPr>
        <p:spPr>
          <a:xfrm>
            <a:off x="3738638" y="3397410"/>
            <a:ext cx="585600" cy="492434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1B54B76-9322-56DD-F675-69B1A284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49</a:t>
            </a:fld>
            <a:endParaRPr lang="zh-CN" altLang="en-US" dirty="0"/>
          </a:p>
        </p:txBody>
      </p:sp>
      <p:pic>
        <p:nvPicPr>
          <p:cNvPr id="13" name="Picture 1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2B9C261-BD31-2B11-EA2B-D56F6CBC4D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4FF9351-27ED-0ADE-F9B8-A31331916F59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3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56EC1-F66D-96A6-68A0-7BF1E4DE2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5" y="1505075"/>
            <a:ext cx="8530049" cy="521195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0FFE9D-742D-42B7-C849-35683E1EAF6B}"/>
              </a:ext>
            </a:extLst>
          </p:cNvPr>
          <p:cNvSpPr txBox="1">
            <a:spLocks/>
          </p:cNvSpPr>
          <p:nvPr/>
        </p:nvSpPr>
        <p:spPr>
          <a:xfrm>
            <a:off x="596386" y="1032482"/>
            <a:ext cx="7744979" cy="462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Timeline of AI Algorithms Applied in Power Electronics</a:t>
            </a:r>
            <a:endParaRPr lang="zh-CN" altLang="en-US" b="1" dirty="0"/>
          </a:p>
        </p:txBody>
      </p:sp>
      <p:sp>
        <p:nvSpPr>
          <p:cNvPr id="13" name="文本框 31">
            <a:extLst>
              <a:ext uri="{FF2B5EF4-FFF2-40B4-BE49-F238E27FC236}">
                <a16:creationId xmlns:a16="http://schemas.microsoft.com/office/drawing/2014/main" id="{E1E7D9BF-29A0-4A4B-E7A3-35B07161A050}"/>
              </a:ext>
            </a:extLst>
          </p:cNvPr>
          <p:cNvSpPr txBox="1"/>
          <p:nvPr/>
        </p:nvSpPr>
        <p:spPr>
          <a:xfrm>
            <a:off x="8560640" y="1193652"/>
            <a:ext cx="3552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0"/>
            <a:r>
              <a:rPr lang="en-SG" altLang="zh-CN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Just like </a:t>
            </a:r>
            <a:r>
              <a:rPr lang="en-SG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plant grafting</a:t>
            </a:r>
            <a:r>
              <a:rPr lang="en-SG" altLang="zh-CN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where a specific branch is carefully </a:t>
            </a:r>
            <a:r>
              <a:rPr lang="en-SG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chosen and integrated into a</a:t>
            </a:r>
            <a:r>
              <a:rPr lang="en-SG" altLang="zh-CN" sz="1600" dirty="0">
                <a:solidFill>
                  <a:srgbClr val="C0504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SG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compatible</a:t>
            </a:r>
            <a:r>
              <a:rPr lang="en-SG" altLang="zh-CN" sz="1600" dirty="0">
                <a:solidFill>
                  <a:srgbClr val="C0504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SG" altLang="zh-CN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rootstock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afting On Tree Branch: Over 148 Royalty-Free Licensable Stock ...">
            <a:extLst>
              <a:ext uri="{FF2B5EF4-FFF2-40B4-BE49-F238E27FC236}">
                <a16:creationId xmlns:a16="http://schemas.microsoft.com/office/drawing/2014/main" id="{E605EAC4-AC25-BA71-713C-146D47869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1"/>
          <a:stretch/>
        </p:blipFill>
        <p:spPr bwMode="auto">
          <a:xfrm>
            <a:off x="8864046" y="2062397"/>
            <a:ext cx="2945525" cy="1403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2C6620-F7E8-7662-AC9D-BA465171E476}"/>
              </a:ext>
            </a:extLst>
          </p:cNvPr>
          <p:cNvSpPr txBox="1"/>
          <p:nvPr/>
        </p:nvSpPr>
        <p:spPr>
          <a:xfrm>
            <a:off x="8647246" y="3686385"/>
            <a:ext cx="3379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 needs to be </a:t>
            </a:r>
            <a:r>
              <a:rPr lang="en-SG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adapted and enhanced </a:t>
            </a:r>
            <a:r>
              <a:rPr lang="en-SG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power electronics expertise. </a:t>
            </a:r>
          </a:p>
        </p:txBody>
      </p:sp>
      <p:pic>
        <p:nvPicPr>
          <p:cNvPr id="20" name="Picture 19" descr="A handshake with a circuit board and text&#10;&#10;Description automatically generated">
            <a:extLst>
              <a:ext uri="{FF2B5EF4-FFF2-40B4-BE49-F238E27FC236}">
                <a16:creationId xmlns:a16="http://schemas.microsoft.com/office/drawing/2014/main" id="{5259219A-99E7-3225-FAE7-CA9F010E4A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1E1D5"/>
              </a:clrFrom>
              <a:clrTo>
                <a:srgbClr val="E1E1D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96"/>
          <a:stretch/>
        </p:blipFill>
        <p:spPr>
          <a:xfrm>
            <a:off x="9114308" y="4297908"/>
            <a:ext cx="2445000" cy="2244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CF6181-323D-FDA1-41D5-49DBEB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</a:t>
            </a:r>
            <a:endParaRPr lang="zh-CN" altLang="en-US" sz="2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8033E-64BE-1F74-7E7F-0E1D09C9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F58B01-9E7B-5158-53C2-E1438FF1ED3E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 Zhang,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69C8B491-3A63-5A24-A614-0AA6C5C6C8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839027" y="0"/>
            <a:ext cx="1812839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65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Case Study: PANN’s Flexibility across Conditions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1410761" y="1040332"/>
            <a:ext cx="9370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PANN’s Flexibility across Conditions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DAB-Operational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B3D686D-85F3-ECA8-7376-6BBE71E2F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5" t="50711" r="7382" b="8252"/>
          <a:stretch/>
        </p:blipFill>
        <p:spPr>
          <a:xfrm>
            <a:off x="723900" y="1587413"/>
            <a:ext cx="10744200" cy="23235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28E36A-6746-8C66-4570-BA905845C8B3}"/>
              </a:ext>
            </a:extLst>
          </p:cNvPr>
          <p:cNvCxnSpPr>
            <a:cxnSpLocks/>
          </p:cNvCxnSpPr>
          <p:nvPr/>
        </p:nvCxnSpPr>
        <p:spPr>
          <a:xfrm>
            <a:off x="395533" y="3987757"/>
            <a:ext cx="11400934" cy="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966C32-629E-3CEC-868D-3C84DC5434EE}"/>
                  </a:ext>
                </a:extLst>
              </p:cNvPr>
              <p:cNvSpPr txBox="1"/>
              <p:nvPr/>
            </p:nvSpPr>
            <p:spPr>
              <a:xfrm>
                <a:off x="4923427" y="1461359"/>
                <a:ext cx="27432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CN" sz="1200" b="1" i="1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u="sng" baseline="-250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200 V; </a:t>
                </a:r>
                <a:r>
                  <a:rPr lang="en-US" altLang="zh-CN" sz="1200" i="1" u="sng" dirty="0" err="1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u="sng" baseline="-25000" dirty="0" err="1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[160 V, 240 V]</a:t>
                </a:r>
                <a:endParaRPr lang="zh-CN" altLang="en-US" sz="1200" u="sng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966C32-629E-3CEC-868D-3C84DC54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27" y="1461359"/>
                <a:ext cx="2743200" cy="276999"/>
              </a:xfrm>
              <a:prstGeom prst="rect">
                <a:avLst/>
              </a:prstGeom>
              <a:blipFill>
                <a:blip r:embed="rId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7397F-7EA2-6F41-5494-C6CD02124A96}"/>
                  </a:ext>
                </a:extLst>
              </p:cNvPr>
              <p:cNvSpPr txBox="1"/>
              <p:nvPr/>
            </p:nvSpPr>
            <p:spPr>
              <a:xfrm>
                <a:off x="1551940" y="3400351"/>
                <a:ext cx="23145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220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7397F-7EA2-6F41-5494-C6CD0212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40" y="3400351"/>
                <a:ext cx="2314575" cy="276999"/>
              </a:xfrm>
              <a:prstGeom prst="rect">
                <a:avLst/>
              </a:prstGeom>
              <a:blipFill>
                <a:blip r:embed="rId4"/>
                <a:stretch>
                  <a:fillRect l="-264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B97DBD-9A71-B0BA-297B-51EB646B414F}"/>
                  </a:ext>
                </a:extLst>
              </p:cNvPr>
              <p:cNvSpPr txBox="1"/>
              <p:nvPr/>
            </p:nvSpPr>
            <p:spPr>
              <a:xfrm>
                <a:off x="7241992" y="3399781"/>
                <a:ext cx="23145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380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B97DBD-9A71-B0BA-297B-51EB646B4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992" y="3399781"/>
                <a:ext cx="2314575" cy="276999"/>
              </a:xfrm>
              <a:prstGeom prst="rect">
                <a:avLst/>
              </a:prstGeom>
              <a:blipFill>
                <a:blip r:embed="rId5"/>
                <a:stretch>
                  <a:fillRect l="-263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7177482-C094-42D5-CEA5-C890B5CD0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6722" r="7400" b="3733"/>
          <a:stretch/>
        </p:blipFill>
        <p:spPr>
          <a:xfrm>
            <a:off x="723900" y="4116003"/>
            <a:ext cx="10744200" cy="25430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7A09CE-8217-29D0-ADB2-F443A032EB93}"/>
              </a:ext>
            </a:extLst>
          </p:cNvPr>
          <p:cNvSpPr txBox="1"/>
          <p:nvPr/>
        </p:nvSpPr>
        <p:spPr>
          <a:xfrm>
            <a:off x="4923427" y="3963289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2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altLang="zh-C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TPS</a:t>
            </a:r>
            <a:r>
              <a:rPr lang="en-US" altLang="zh-CN" sz="1200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Modulation</a:t>
            </a:r>
            <a:endParaRPr lang="zh-CN" altLang="en-US" sz="1200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1433C7-AA95-E33E-283A-56C4FB6305C8}"/>
                  </a:ext>
                </a:extLst>
              </p:cNvPr>
              <p:cNvSpPr txBox="1"/>
              <p:nvPr/>
            </p:nvSpPr>
            <p:spPr>
              <a:xfrm>
                <a:off x="1668370" y="5731485"/>
                <a:ext cx="23145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140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0.05,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0.84,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0.64;</m:t>
                    </m:r>
                  </m:oMath>
                </a14:m>
                <a:endPara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50%,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35%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1433C7-AA95-E33E-283A-56C4FB630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370" y="5731485"/>
                <a:ext cx="2314575" cy="646331"/>
              </a:xfrm>
              <a:prstGeom prst="rect">
                <a:avLst/>
              </a:prstGeom>
              <a:blipFill>
                <a:blip r:embed="rId7"/>
                <a:stretch>
                  <a:fillRect l="-264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6F1AAF-B7C6-F4AA-8F36-BCFD23F30707}"/>
                  </a:ext>
                </a:extLst>
              </p:cNvPr>
              <p:cNvSpPr txBox="1"/>
              <p:nvPr/>
            </p:nvSpPr>
            <p:spPr>
              <a:xfrm>
                <a:off x="7159123" y="5731485"/>
                <a:ext cx="23145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260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0.04,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0.64,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0.84;</m:t>
                    </m:r>
                  </m:oMath>
                </a14:m>
                <a:endPara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68%,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50%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6F1AAF-B7C6-F4AA-8F36-BCFD23F30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123" y="5731485"/>
                <a:ext cx="2314575" cy="646331"/>
              </a:xfrm>
              <a:prstGeom prst="rect">
                <a:avLst/>
              </a:prstGeom>
              <a:blipFill>
                <a:blip r:embed="rId8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7438E85-3245-D46B-B20E-ED114EE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50</a:t>
            </a:fld>
            <a:endParaRPr lang="zh-CN" altLang="en-US" dirty="0"/>
          </a:p>
        </p:txBody>
      </p:sp>
      <p:pic>
        <p:nvPicPr>
          <p:cNvPr id="8" name="Picture 7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D1972AE-3566-2506-D633-8BDB3F401F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F80280-DFD9-77E5-F530-34AEFD6207E3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81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562566E-CEE7-5E0F-9C13-3D196D413B5C}"/>
              </a:ext>
            </a:extLst>
          </p:cNvPr>
          <p:cNvSpPr txBox="1">
            <a:spLocks/>
          </p:cNvSpPr>
          <p:nvPr/>
        </p:nvSpPr>
        <p:spPr>
          <a:xfrm>
            <a:off x="6410130" y="1500539"/>
            <a:ext cx="5394960" cy="5116676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F6CE02-4EBC-FCFC-0029-EA245E02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453" y="1544269"/>
            <a:ext cx="4060671" cy="32733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5A0AD4-D4B8-07CD-FCD9-82336203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00" y="5008305"/>
            <a:ext cx="3209009" cy="15326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8C9B00-6848-7BED-7BE8-11A27885D87A}"/>
              </a:ext>
            </a:extLst>
          </p:cNvPr>
          <p:cNvSpPr txBox="1">
            <a:spLocks/>
          </p:cNvSpPr>
          <p:nvPr/>
        </p:nvSpPr>
        <p:spPr>
          <a:xfrm>
            <a:off x="422988" y="1500538"/>
            <a:ext cx="5394960" cy="5116678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Performance Metrics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A197BA-E32B-2B84-B8DA-E062D36EF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Performance Metrics - DAB</a:t>
            </a:r>
            <a:endParaRPr lang="zh-CN" altLang="en-US" b="1" i="1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27056FB5-DC6A-A497-9ECE-412930A98413}"/>
              </a:ext>
            </a:extLst>
          </p:cNvPr>
          <p:cNvSpPr txBox="1"/>
          <p:nvPr/>
        </p:nvSpPr>
        <p:spPr>
          <a:xfrm>
            <a:off x="422988" y="1519171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Various Performance Metrics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F64A1D-5D0C-57BA-EF04-13508DC5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8" y="1916998"/>
            <a:ext cx="4815840" cy="246278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080365-D466-7FC5-344F-66E75309AFD8}"/>
              </a:ext>
            </a:extLst>
          </p:cNvPr>
          <p:cNvCxnSpPr>
            <a:cxnSpLocks/>
          </p:cNvCxnSpPr>
          <p:nvPr/>
        </p:nvCxnSpPr>
        <p:spPr>
          <a:xfrm>
            <a:off x="506814" y="6143003"/>
            <a:ext cx="5214614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">
            <a:extLst>
              <a:ext uri="{FF2B5EF4-FFF2-40B4-BE49-F238E27FC236}">
                <a16:creationId xmlns:a16="http://schemas.microsoft.com/office/drawing/2014/main" id="{86511F57-2D79-024E-FDB1-240605BFBD59}"/>
              </a:ext>
            </a:extLst>
          </p:cNvPr>
          <p:cNvSpPr txBox="1"/>
          <p:nvPr/>
        </p:nvSpPr>
        <p:spPr>
          <a:xfrm>
            <a:off x="458249" y="6187610"/>
            <a:ext cx="532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One-Stop Metric Adapter for Diverse Performances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6408A973-89A4-D697-7450-11A306F89757}"/>
              </a:ext>
            </a:extLst>
          </p:cNvPr>
          <p:cNvSpPr txBox="1"/>
          <p:nvPr/>
        </p:nvSpPr>
        <p:spPr>
          <a:xfrm>
            <a:off x="2162613" y="4318642"/>
            <a:ext cx="190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ZVS turning-on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6E2D1FEC-FF7A-BBEA-CEB2-5505DD81A26E}"/>
              </a:ext>
            </a:extLst>
          </p:cNvPr>
          <p:cNvSpPr txBox="1"/>
          <p:nvPr/>
        </p:nvSpPr>
        <p:spPr>
          <a:xfrm>
            <a:off x="2376440" y="5694042"/>
            <a:ext cx="146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Current stress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7A290B06-F406-113A-7384-50DDEA3F00B5}"/>
              </a:ext>
            </a:extLst>
          </p:cNvPr>
          <p:cNvSpPr txBox="1"/>
          <p:nvPr/>
        </p:nvSpPr>
        <p:spPr>
          <a:xfrm>
            <a:off x="2386438" y="5145813"/>
            <a:ext cx="146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pp</a:t>
            </a:r>
            <a:r>
              <a:rPr lang="zh-CN" altLang="en-US" sz="16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L,max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L,min</a:t>
            </a:r>
            <a:r>
              <a:rPr lang="en-US" altLang="zh-CN" sz="1600" b="0" i="1" u="none" strike="noStrike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2A5C885F-45B5-12EA-AE96-FD8A15AB3782}"/>
              </a:ext>
            </a:extLst>
          </p:cNvPr>
          <p:cNvSpPr txBox="1"/>
          <p:nvPr/>
        </p:nvSpPr>
        <p:spPr>
          <a:xfrm>
            <a:off x="521354" y="5669606"/>
            <a:ext cx="1805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Reactive power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8FB1778D-0B8D-836E-066C-8E27ADB832A1}"/>
              </a:ext>
            </a:extLst>
          </p:cNvPr>
          <p:cNvCxnSpPr>
            <a:cxnSpLocks/>
          </p:cNvCxnSpPr>
          <p:nvPr/>
        </p:nvCxnSpPr>
        <p:spPr>
          <a:xfrm flipV="1">
            <a:off x="1407083" y="5577833"/>
            <a:ext cx="0" cy="159509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4">
            <a:extLst>
              <a:ext uri="{FF2B5EF4-FFF2-40B4-BE49-F238E27FC236}">
                <a16:creationId xmlns:a16="http://schemas.microsoft.com/office/drawing/2014/main" id="{EA49635E-75BA-0AD7-815B-C014A1553D07}"/>
              </a:ext>
            </a:extLst>
          </p:cNvPr>
          <p:cNvSpPr txBox="1"/>
          <p:nvPr/>
        </p:nvSpPr>
        <p:spPr>
          <a:xfrm>
            <a:off x="676542" y="5145813"/>
            <a:ext cx="146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en-US" altLang="zh-CN" sz="16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6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L,rms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L,rms</a:t>
            </a:r>
            <a:r>
              <a:rPr lang="en-US" altLang="zh-CN" sz="1600" b="0" i="1" u="none" strike="noStrike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文本框 4">
            <a:extLst>
              <a:ext uri="{FF2B5EF4-FFF2-40B4-BE49-F238E27FC236}">
                <a16:creationId xmlns:a16="http://schemas.microsoft.com/office/drawing/2014/main" id="{254F68EE-48FD-6792-79CC-8F111F5B5955}"/>
              </a:ext>
            </a:extLst>
          </p:cNvPr>
          <p:cNvSpPr txBox="1"/>
          <p:nvPr/>
        </p:nvSpPr>
        <p:spPr>
          <a:xfrm>
            <a:off x="4024475" y="4829520"/>
            <a:ext cx="18917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Conduction loss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Transferred power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Circulating current, etc.</a:t>
            </a:r>
            <a:endParaRPr kumimoji="0" lang="zh-CN" altLang="en-US" sz="14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A8B4C9C7-66E9-D63D-43C9-F75AA61CC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925845"/>
              </p:ext>
            </p:extLst>
          </p:nvPr>
        </p:nvGraphicFramePr>
        <p:xfrm>
          <a:off x="519113" y="4726364"/>
          <a:ext cx="1765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393480" progId="Equation.DSMT4">
                  <p:embed/>
                </p:oleObj>
              </mc:Choice>
              <mc:Fallback>
                <p:oleObj name="Equation" r:id="rId5" imgW="17650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9113" y="4726364"/>
                        <a:ext cx="1765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连接符 11">
            <a:extLst>
              <a:ext uri="{FF2B5EF4-FFF2-40B4-BE49-F238E27FC236}">
                <a16:creationId xmlns:a16="http://schemas.microsoft.com/office/drawing/2014/main" id="{9D412D90-4587-7093-0D98-EAEC85B0F0CC}"/>
              </a:ext>
            </a:extLst>
          </p:cNvPr>
          <p:cNvCxnSpPr>
            <a:cxnSpLocks/>
          </p:cNvCxnSpPr>
          <p:nvPr/>
        </p:nvCxnSpPr>
        <p:spPr>
          <a:xfrm flipV="1">
            <a:off x="3116979" y="5564677"/>
            <a:ext cx="0" cy="159509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11644AC2-E96B-EB49-D59C-8C1BB84A84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497477"/>
              </p:ext>
            </p:extLst>
          </p:nvPr>
        </p:nvGraphicFramePr>
        <p:xfrm>
          <a:off x="2297636" y="4726364"/>
          <a:ext cx="1714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14320" imgH="393480" progId="Equation.DSMT4">
                  <p:embed/>
                </p:oleObj>
              </mc:Choice>
              <mc:Fallback>
                <p:oleObj name="Equation" r:id="rId7" imgW="1714320" imgH="39348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A8B4C9C7-66E9-D63D-43C9-F75AA61CC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7636" y="4726364"/>
                        <a:ext cx="1714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">
            <a:extLst>
              <a:ext uri="{FF2B5EF4-FFF2-40B4-BE49-F238E27FC236}">
                <a16:creationId xmlns:a16="http://schemas.microsoft.com/office/drawing/2014/main" id="{7096CAB6-E058-9D94-41AF-D486C8AE25F2}"/>
              </a:ext>
            </a:extLst>
          </p:cNvPr>
          <p:cNvSpPr txBox="1"/>
          <p:nvPr/>
        </p:nvSpPr>
        <p:spPr>
          <a:xfrm>
            <a:off x="7333326" y="797803"/>
            <a:ext cx="35485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star_metric_adapter.py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BC7AC6-02E7-C0B4-3081-AA73FC011529}"/>
              </a:ext>
            </a:extLst>
          </p:cNvPr>
          <p:cNvCxnSpPr>
            <a:cxnSpLocks/>
          </p:cNvCxnSpPr>
          <p:nvPr/>
        </p:nvCxnSpPr>
        <p:spPr>
          <a:xfrm>
            <a:off x="6410130" y="4910956"/>
            <a:ext cx="541760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none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">
            <a:extLst>
              <a:ext uri="{FF2B5EF4-FFF2-40B4-BE49-F238E27FC236}">
                <a16:creationId xmlns:a16="http://schemas.microsoft.com/office/drawing/2014/main" id="{50B634B1-E977-BE31-9119-EFE630A9E22A}"/>
              </a:ext>
            </a:extLst>
          </p:cNvPr>
          <p:cNvSpPr txBox="1"/>
          <p:nvPr/>
        </p:nvSpPr>
        <p:spPr>
          <a:xfrm>
            <a:off x="7115369" y="1841025"/>
            <a:ext cx="192064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">
            <a:extLst>
              <a:ext uri="{FF2B5EF4-FFF2-40B4-BE49-F238E27FC236}">
                <a16:creationId xmlns:a16="http://schemas.microsoft.com/office/drawing/2014/main" id="{35CF98E5-5394-5A29-74F2-F41EF39E51D9}"/>
              </a:ext>
            </a:extLst>
          </p:cNvPr>
          <p:cNvSpPr txBox="1"/>
          <p:nvPr/>
        </p:nvSpPr>
        <p:spPr>
          <a:xfrm>
            <a:off x="8932787" y="2556328"/>
            <a:ext cx="170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Primary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ZVS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">
            <a:extLst>
              <a:ext uri="{FF2B5EF4-FFF2-40B4-BE49-F238E27FC236}">
                <a16:creationId xmlns:a16="http://schemas.microsoft.com/office/drawing/2014/main" id="{40CBDEF8-A166-6B13-ACCA-C4377B254353}"/>
              </a:ext>
            </a:extLst>
          </p:cNvPr>
          <p:cNvSpPr txBox="1"/>
          <p:nvPr/>
        </p:nvSpPr>
        <p:spPr>
          <a:xfrm>
            <a:off x="7135897" y="2884178"/>
            <a:ext cx="3234923" cy="80021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39993817-A29B-BB50-4FA5-B9BF68AA3581}"/>
              </a:ext>
            </a:extLst>
          </p:cNvPr>
          <p:cNvSpPr txBox="1"/>
          <p:nvPr/>
        </p:nvSpPr>
        <p:spPr>
          <a:xfrm>
            <a:off x="9008788" y="1865795"/>
            <a:ext cx="1980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Locate switching timestamp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">
            <a:extLst>
              <a:ext uri="{FF2B5EF4-FFF2-40B4-BE49-F238E27FC236}">
                <a16:creationId xmlns:a16="http://schemas.microsoft.com/office/drawing/2014/main" id="{68EFCC1F-693C-34ED-E4B8-BE1CC5AB4628}"/>
              </a:ext>
            </a:extLst>
          </p:cNvPr>
          <p:cNvSpPr txBox="1"/>
          <p:nvPr/>
        </p:nvSpPr>
        <p:spPr>
          <a:xfrm>
            <a:off x="9979353" y="5449866"/>
            <a:ext cx="151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Peak-peak current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4">
            <a:extLst>
              <a:ext uri="{FF2B5EF4-FFF2-40B4-BE49-F238E27FC236}">
                <a16:creationId xmlns:a16="http://schemas.microsoft.com/office/drawing/2014/main" id="{8E5FD74B-FC0B-584B-B3A3-3012A5CBC6AB}"/>
              </a:ext>
            </a:extLst>
          </p:cNvPr>
          <p:cNvSpPr txBox="1"/>
          <p:nvPr/>
        </p:nvSpPr>
        <p:spPr>
          <a:xfrm>
            <a:off x="7029860" y="5744433"/>
            <a:ext cx="2937358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445F8E75-CD66-AB7A-0E23-F04572C418DD}"/>
              </a:ext>
            </a:extLst>
          </p:cNvPr>
          <p:cNvSpPr txBox="1"/>
          <p:nvPr/>
        </p:nvSpPr>
        <p:spPr>
          <a:xfrm>
            <a:off x="9979353" y="6175356"/>
            <a:ext cx="171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RMS current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11">
            <a:extLst>
              <a:ext uri="{FF2B5EF4-FFF2-40B4-BE49-F238E27FC236}">
                <a16:creationId xmlns:a16="http://schemas.microsoft.com/office/drawing/2014/main" id="{35B8865A-D678-AA93-1EB4-6258BB4C8ACD}"/>
              </a:ext>
            </a:extLst>
          </p:cNvPr>
          <p:cNvCxnSpPr>
            <a:cxnSpLocks/>
          </p:cNvCxnSpPr>
          <p:nvPr/>
        </p:nvCxnSpPr>
        <p:spPr>
          <a:xfrm flipH="1">
            <a:off x="5991609" y="3384285"/>
            <a:ext cx="650424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4">
            <a:extLst>
              <a:ext uri="{FF2B5EF4-FFF2-40B4-BE49-F238E27FC236}">
                <a16:creationId xmlns:a16="http://schemas.microsoft.com/office/drawing/2014/main" id="{28CCCF86-2F8F-B112-4EB3-89254D615C62}"/>
              </a:ext>
            </a:extLst>
          </p:cNvPr>
          <p:cNvSpPr txBox="1"/>
          <p:nvPr/>
        </p:nvSpPr>
        <p:spPr>
          <a:xfrm>
            <a:off x="7027847" y="6224202"/>
            <a:ext cx="2937358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4">
            <a:extLst>
              <a:ext uri="{FF2B5EF4-FFF2-40B4-BE49-F238E27FC236}">
                <a16:creationId xmlns:a16="http://schemas.microsoft.com/office/drawing/2014/main" id="{3C7ED399-111D-E757-1F12-D48463FE4577}"/>
              </a:ext>
            </a:extLst>
          </p:cNvPr>
          <p:cNvSpPr txBox="1"/>
          <p:nvPr/>
        </p:nvSpPr>
        <p:spPr>
          <a:xfrm>
            <a:off x="7115369" y="3851369"/>
            <a:ext cx="3234923" cy="80021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4">
            <a:extLst>
              <a:ext uri="{FF2B5EF4-FFF2-40B4-BE49-F238E27FC236}">
                <a16:creationId xmlns:a16="http://schemas.microsoft.com/office/drawing/2014/main" id="{34F4C38C-F10A-AC6A-ABC2-DFEC12CF983F}"/>
              </a:ext>
            </a:extLst>
          </p:cNvPr>
          <p:cNvSpPr txBox="1"/>
          <p:nvPr/>
        </p:nvSpPr>
        <p:spPr>
          <a:xfrm>
            <a:off x="8922066" y="3586387"/>
            <a:ext cx="194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Secondary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ZVS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002DACB8-F2B8-D894-1C49-82A8AFE9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51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9C57DD6B-D24A-51DF-9408-1F37D13A07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B9CC015-1CF3-490D-EB70-74EF4D6A9991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19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ED1C01-B613-E530-52B3-56184FC5438E}"/>
              </a:ext>
            </a:extLst>
          </p:cNvPr>
          <p:cNvSpPr txBox="1">
            <a:spLocks/>
          </p:cNvSpPr>
          <p:nvPr/>
        </p:nvSpPr>
        <p:spPr>
          <a:xfrm>
            <a:off x="6724959" y="1500540"/>
            <a:ext cx="5061647" cy="1242602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370533-7574-05A9-6F2E-70533152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46" y="1571060"/>
            <a:ext cx="4753153" cy="10718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323ACF-0CDA-989C-D8B0-E4E61C982C5E}"/>
              </a:ext>
            </a:extLst>
          </p:cNvPr>
          <p:cNvSpPr txBox="1">
            <a:spLocks/>
          </p:cNvSpPr>
          <p:nvPr/>
        </p:nvSpPr>
        <p:spPr>
          <a:xfrm>
            <a:off x="387690" y="1490227"/>
            <a:ext cx="5986106" cy="4614826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Circuit Parameters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40626F-AE9C-87D9-526E-81ECD1F6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1" y="1897931"/>
            <a:ext cx="5692140" cy="3621024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97C45530-B6A7-8816-BDA4-99B16ACDA375}"/>
              </a:ext>
            </a:extLst>
          </p:cNvPr>
          <p:cNvSpPr txBox="1"/>
          <p:nvPr/>
        </p:nvSpPr>
        <p:spPr>
          <a:xfrm>
            <a:off x="809502" y="6130550"/>
            <a:ext cx="514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across Different Circuit Parameters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Training or Direct </a:t>
            </a:r>
            <a:r>
              <a:rPr kumimoji="0" lang="el-GR" altLang="zh-CN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Assignment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85877A80-5C83-7FD3-AFFA-EE5A5CA296CB}"/>
              </a:ext>
            </a:extLst>
          </p:cNvPr>
          <p:cNvSpPr txBox="1"/>
          <p:nvPr/>
        </p:nvSpPr>
        <p:spPr>
          <a:xfrm>
            <a:off x="7308766" y="797730"/>
            <a:ext cx="38833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Neural </a:t>
            </a:r>
            <a:r>
              <a:rPr kumimoji="0" lang="el-GR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 Physics Cell Module</a:t>
            </a: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61D58DD9-2734-EB6F-0D1A-DC7833690EE7}"/>
              </a:ext>
            </a:extLst>
          </p:cNvPr>
          <p:cNvSpPr txBox="1"/>
          <p:nvPr/>
        </p:nvSpPr>
        <p:spPr>
          <a:xfrm>
            <a:off x="6873846" y="1811059"/>
            <a:ext cx="4659878" cy="80021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6C105EE0-D9AF-F595-1F72-2AFA8E1AA60F}"/>
              </a:ext>
            </a:extLst>
          </p:cNvPr>
          <p:cNvSpPr txBox="1"/>
          <p:nvPr/>
        </p:nvSpPr>
        <p:spPr>
          <a:xfrm>
            <a:off x="7307789" y="1518828"/>
            <a:ext cx="444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Directly assign new circuit parameters to neural </a:t>
            </a:r>
            <a:r>
              <a:rPr kumimoji="0" lang="el-GR" altLang="zh-CN" sz="1400" b="1" i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400" b="1" i="1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37BCF61-F52D-14DE-A1A4-CA7A1D19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Circuit Parameters - DAB</a:t>
            </a:r>
            <a:endParaRPr lang="zh-CN" altLang="en-US" b="1" i="1" dirty="0"/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1E62984F-75FC-04C7-7267-3E90C635ED79}"/>
              </a:ext>
            </a:extLst>
          </p:cNvPr>
          <p:cNvSpPr txBox="1"/>
          <p:nvPr/>
        </p:nvSpPr>
        <p:spPr>
          <a:xfrm>
            <a:off x="1222896" y="5473603"/>
            <a:ext cx="1232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</a:t>
            </a:r>
            <a:endParaRPr kumimoji="0" lang="zh-CN" altLang="en-US" sz="16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43897488-49A3-072C-6204-176561E05AB8}"/>
              </a:ext>
            </a:extLst>
          </p:cNvPr>
          <p:cNvSpPr txBox="1"/>
          <p:nvPr/>
        </p:nvSpPr>
        <p:spPr>
          <a:xfrm>
            <a:off x="3871872" y="5449814"/>
            <a:ext cx="187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Direct Assignment </a:t>
            </a:r>
            <a:r>
              <a:rPr lang="en-US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6CBC4DCC-F06C-9F69-C1BD-FC6E8A87D3B0}"/>
              </a:ext>
            </a:extLst>
          </p:cNvPr>
          <p:cNvSpPr txBox="1"/>
          <p:nvPr/>
        </p:nvSpPr>
        <p:spPr>
          <a:xfrm>
            <a:off x="7157461" y="6080636"/>
            <a:ext cx="42052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Parameter Transfer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Demo*)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"DAB-Operational </a:t>
            </a:r>
            <a:r>
              <a:rPr lang="en-US" altLang="zh-CN" sz="1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D947D40-65F7-F7AE-C203-51214F57097C}"/>
              </a:ext>
            </a:extLst>
          </p:cNvPr>
          <p:cNvSpPr txBox="1">
            <a:spLocks/>
          </p:cNvSpPr>
          <p:nvPr/>
        </p:nvSpPr>
        <p:spPr>
          <a:xfrm>
            <a:off x="6735822" y="2954093"/>
            <a:ext cx="5029200" cy="3146723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D8FCE420-7EF4-62DF-9EEE-4A7389903EF4}"/>
              </a:ext>
            </a:extLst>
          </p:cNvPr>
          <p:cNvSpPr txBox="1"/>
          <p:nvPr/>
        </p:nvSpPr>
        <p:spPr>
          <a:xfrm>
            <a:off x="6735822" y="2898110"/>
            <a:ext cx="415521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120 m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kumimoji="0" lang="en-US" altLang="zh-CN" sz="1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63 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H;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target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120 m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kumimoji="0" lang="en-US" altLang="zh-CN" sz="1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6.3 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H;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8C69947-839D-E41C-6B9E-0430121B6C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t="9354" r="49500" b="49312"/>
          <a:stretch/>
        </p:blipFill>
        <p:spPr>
          <a:xfrm>
            <a:off x="6827097" y="3597154"/>
            <a:ext cx="4852552" cy="241533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FE2FEEC-C65E-73D2-C374-D9F54D0C485D}"/>
              </a:ext>
            </a:extLst>
          </p:cNvPr>
          <p:cNvSpPr txBox="1">
            <a:spLocks/>
          </p:cNvSpPr>
          <p:nvPr/>
        </p:nvSpPr>
        <p:spPr>
          <a:xfrm>
            <a:off x="11334199" y="3671800"/>
            <a:ext cx="355610" cy="2168347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C6BD75D-9EE5-2AD9-DCC3-61CFB0FE193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36793" y="4827832"/>
            <a:ext cx="334187" cy="275813"/>
          </a:xfrm>
          <a:prstGeom prst="curvedConnector3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58A7F4-1763-B138-1740-3873FB7FCDAA}"/>
              </a:ext>
            </a:extLst>
          </p:cNvPr>
          <p:cNvSpPr txBox="1"/>
          <p:nvPr/>
        </p:nvSpPr>
        <p:spPr>
          <a:xfrm>
            <a:off x="7818093" y="5083986"/>
            <a:ext cx="84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endParaRPr lang="zh-CN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395073-3953-4466-0B10-FB182F1ED07F}"/>
              </a:ext>
            </a:extLst>
          </p:cNvPr>
          <p:cNvSpPr txBox="1"/>
          <p:nvPr/>
        </p:nvSpPr>
        <p:spPr>
          <a:xfrm>
            <a:off x="7818093" y="5403674"/>
            <a:ext cx="84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target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59C0003F-38EB-E1B2-9F0A-EC6B5FACF4C0}"/>
              </a:ext>
            </a:extLst>
          </p:cNvPr>
          <p:cNvCxnSpPr>
            <a:cxnSpLocks/>
          </p:cNvCxnSpPr>
          <p:nvPr/>
        </p:nvCxnSpPr>
        <p:spPr>
          <a:xfrm rot="10800000">
            <a:off x="7684372" y="5292822"/>
            <a:ext cx="319676" cy="241715"/>
          </a:xfrm>
          <a:prstGeom prst="curvedConnector3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">
            <a:extLst>
              <a:ext uri="{FF2B5EF4-FFF2-40B4-BE49-F238E27FC236}">
                <a16:creationId xmlns:a16="http://schemas.microsoft.com/office/drawing/2014/main" id="{F2952981-8E00-4B05-2EF3-E796C32F73F1}"/>
              </a:ext>
            </a:extLst>
          </p:cNvPr>
          <p:cNvSpPr txBox="1"/>
          <p:nvPr/>
        </p:nvSpPr>
        <p:spPr>
          <a:xfrm>
            <a:off x="422987" y="1519171"/>
            <a:ext cx="4067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4-1: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Different Circuit Parameters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AF160-C3EE-71AB-FC32-E956773B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52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3DBD07A-2DE2-C2DD-5BC7-E1BF95E18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13D6CF-EC12-29F4-142A-54634D7FE91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24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F705768-AA23-0C36-42FB-CFBDCB5CDC0A}"/>
              </a:ext>
            </a:extLst>
          </p:cNvPr>
          <p:cNvSpPr txBox="1">
            <a:spLocks/>
          </p:cNvSpPr>
          <p:nvPr/>
        </p:nvSpPr>
        <p:spPr>
          <a:xfrm>
            <a:off x="188368" y="1519170"/>
            <a:ext cx="7159769" cy="4782343"/>
          </a:xfrm>
          <a:prstGeom prst="rect">
            <a:avLst/>
          </a:prstGeom>
          <a:solidFill>
            <a:schemeClr val="bg1">
              <a:alpha val="98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0FC72F8-A21F-C9A4-BC34-5B48D22E7728}"/>
              </a:ext>
            </a:extLst>
          </p:cNvPr>
          <p:cNvSpPr txBox="1">
            <a:spLocks/>
          </p:cNvSpPr>
          <p:nvPr/>
        </p:nvSpPr>
        <p:spPr>
          <a:xfrm>
            <a:off x="9608005" y="4723499"/>
            <a:ext cx="955117" cy="300570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Topologies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FBA5AFF-3E84-D4CA-6CDB-1340A61F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Topologies - DAB Family</a:t>
            </a:r>
            <a:endParaRPr lang="zh-CN" alt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64797-6DF9-9475-4E2C-BA4425C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71" y="1913314"/>
            <a:ext cx="6995160" cy="4221480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DBAB54E-DE27-A1A0-D68A-54A966CAA1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9037"/>
              </p:ext>
            </p:extLst>
          </p:nvPr>
        </p:nvGraphicFramePr>
        <p:xfrm>
          <a:off x="7564652" y="4310378"/>
          <a:ext cx="44196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19360" imgH="1485720" progId="Equation.DSMT4">
                  <p:embed/>
                </p:oleObj>
              </mc:Choice>
              <mc:Fallback>
                <p:oleObj name="Equation" r:id="rId3" imgW="4419360" imgH="148572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C9786E0-F982-934D-336A-7E54A110D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64652" y="4310378"/>
                        <a:ext cx="44196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EE63FD3-9DC7-70A0-70CD-5E9E3587DE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749973"/>
              </p:ext>
            </p:extLst>
          </p:nvPr>
        </p:nvGraphicFramePr>
        <p:xfrm>
          <a:off x="7695996" y="2106229"/>
          <a:ext cx="39751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74760" imgH="787320" progId="Equation.DSMT4">
                  <p:embed/>
                </p:oleObj>
              </mc:Choice>
              <mc:Fallback>
                <p:oleObj name="Equation" r:id="rId5" imgW="3974760" imgH="78732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A66BD64-FB6B-42BC-AE68-AA51D566E8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95996" y="2106229"/>
                        <a:ext cx="39751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2F1E29-C445-9B9E-99EC-050A83C521F3}"/>
              </a:ext>
            </a:extLst>
          </p:cNvPr>
          <p:cNvSpPr txBox="1">
            <a:spLocks/>
          </p:cNvSpPr>
          <p:nvPr/>
        </p:nvSpPr>
        <p:spPr>
          <a:xfrm>
            <a:off x="8158480" y="5372694"/>
            <a:ext cx="3326674" cy="403264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310DF917-3F6C-C991-A75C-279313A7B468}"/>
              </a:ext>
            </a:extLst>
          </p:cNvPr>
          <p:cNvSpPr txBox="1"/>
          <p:nvPr/>
        </p:nvSpPr>
        <p:spPr>
          <a:xfrm>
            <a:off x="694810" y="6301515"/>
            <a:ext cx="614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Topology Transfer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between Non-Resonant and Resonant DAB 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0FD56A9C-B9F6-34E9-12D6-507E8D0DF647}"/>
              </a:ext>
            </a:extLst>
          </p:cNvPr>
          <p:cNvSpPr txBox="1"/>
          <p:nvPr/>
        </p:nvSpPr>
        <p:spPr>
          <a:xfrm>
            <a:off x="7544332" y="1679022"/>
            <a:ext cx="313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Discretized by Implicit Euler:</a:t>
            </a:r>
            <a:endParaRPr kumimoji="0" lang="zh-CN" altLang="en-US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8FCF5FF0-8B47-55F6-F7EA-B17584D387EF}"/>
              </a:ext>
            </a:extLst>
          </p:cNvPr>
          <p:cNvSpPr txBox="1"/>
          <p:nvPr/>
        </p:nvSpPr>
        <p:spPr>
          <a:xfrm>
            <a:off x="7719448" y="5794104"/>
            <a:ext cx="42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Added physics of </a:t>
            </a:r>
            <a:r>
              <a:rPr kumimoji="0" lang="en-US" altLang="zh-CN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resonant capacitor 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A28CE3E2-2E73-07BB-1751-4DCCA9519FCF}"/>
              </a:ext>
            </a:extLst>
          </p:cNvPr>
          <p:cNvSpPr txBox="1"/>
          <p:nvPr/>
        </p:nvSpPr>
        <p:spPr>
          <a:xfrm>
            <a:off x="7731636" y="3953246"/>
            <a:ext cx="42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added into the voltage loop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E8D88AE6-92AB-941B-4215-DD84312A4DB9}"/>
              </a:ext>
            </a:extLst>
          </p:cNvPr>
          <p:cNvSpPr txBox="1"/>
          <p:nvPr/>
        </p:nvSpPr>
        <p:spPr>
          <a:xfrm>
            <a:off x="7544331" y="3624242"/>
            <a:ext cx="313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Discretized by Implicit Euler:</a:t>
            </a:r>
            <a:endParaRPr kumimoji="0" lang="zh-CN" altLang="en-US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11">
            <a:extLst>
              <a:ext uri="{FF2B5EF4-FFF2-40B4-BE49-F238E27FC236}">
                <a16:creationId xmlns:a16="http://schemas.microsoft.com/office/drawing/2014/main" id="{018790D4-A169-7621-C590-32C98462EDCE}"/>
              </a:ext>
            </a:extLst>
          </p:cNvPr>
          <p:cNvCxnSpPr>
            <a:cxnSpLocks/>
          </p:cNvCxnSpPr>
          <p:nvPr/>
        </p:nvCxnSpPr>
        <p:spPr>
          <a:xfrm flipV="1">
            <a:off x="9800698" y="3014819"/>
            <a:ext cx="0" cy="548640"/>
          </a:xfrm>
          <a:prstGeom prst="line">
            <a:avLst/>
          </a:prstGeom>
          <a:ln w="57150">
            <a:solidFill>
              <a:schemeClr val="accent2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11">
            <a:extLst>
              <a:ext uri="{FF2B5EF4-FFF2-40B4-BE49-F238E27FC236}">
                <a16:creationId xmlns:a16="http://schemas.microsoft.com/office/drawing/2014/main" id="{F0926A6F-4EEA-2E4B-498F-E1EDC86C8625}"/>
              </a:ext>
            </a:extLst>
          </p:cNvPr>
          <p:cNvCxnSpPr>
            <a:cxnSpLocks/>
          </p:cNvCxnSpPr>
          <p:nvPr/>
        </p:nvCxnSpPr>
        <p:spPr>
          <a:xfrm>
            <a:off x="9499757" y="2981541"/>
            <a:ext cx="0" cy="54864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4">
            <a:extLst>
              <a:ext uri="{FF2B5EF4-FFF2-40B4-BE49-F238E27FC236}">
                <a16:creationId xmlns:a16="http://schemas.microsoft.com/office/drawing/2014/main" id="{A60E22BB-4146-ECAD-5883-344D2BFF482F}"/>
              </a:ext>
            </a:extLst>
          </p:cNvPr>
          <p:cNvSpPr txBox="1"/>
          <p:nvPr/>
        </p:nvSpPr>
        <p:spPr>
          <a:xfrm>
            <a:off x="9968037" y="3072418"/>
            <a:ext cx="134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Branch</a:t>
            </a:r>
            <a:endParaRPr kumimoji="0" lang="zh-CN" altLang="en-US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53933AF1-AD8D-643C-D579-C08340959E3B}"/>
              </a:ext>
            </a:extLst>
          </p:cNvPr>
          <p:cNvSpPr txBox="1"/>
          <p:nvPr/>
        </p:nvSpPr>
        <p:spPr>
          <a:xfrm>
            <a:off x="7742252" y="3072418"/>
            <a:ext cx="157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Delete Branch</a:t>
            </a:r>
            <a:endParaRPr kumimoji="0" lang="zh-CN" altLang="en-US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4">
            <a:extLst>
              <a:ext uri="{FF2B5EF4-FFF2-40B4-BE49-F238E27FC236}">
                <a16:creationId xmlns:a16="http://schemas.microsoft.com/office/drawing/2014/main" id="{316F744F-CF52-4C33-6AFC-DBF29072F9BF}"/>
              </a:ext>
            </a:extLst>
          </p:cNvPr>
          <p:cNvSpPr txBox="1"/>
          <p:nvPr/>
        </p:nvSpPr>
        <p:spPr>
          <a:xfrm>
            <a:off x="422987" y="1519171"/>
            <a:ext cx="420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4-2: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Different Topological Variants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F5C84-E03E-0AB9-EA54-E68E7B9CA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551" y="3468634"/>
            <a:ext cx="618599" cy="599268"/>
          </a:xfrm>
          <a:prstGeom prst="rect">
            <a:avLst/>
          </a:prstGeom>
        </p:spPr>
      </p:pic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EB20CF9-DE55-1BC5-9A17-1B806EBB9A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D885AB-FD3A-8584-6B03-7BD4C43E2C0B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55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2A85E35-397B-1FCB-1D90-3164F9B8C2F1}"/>
              </a:ext>
            </a:extLst>
          </p:cNvPr>
          <p:cNvSpPr txBox="1">
            <a:spLocks/>
          </p:cNvSpPr>
          <p:nvPr/>
        </p:nvSpPr>
        <p:spPr>
          <a:xfrm>
            <a:off x="6410130" y="1870345"/>
            <a:ext cx="5394960" cy="4746870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987B8D-2233-1A8C-38A8-F76A7554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05" y="2407993"/>
            <a:ext cx="5088842" cy="81881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FE86658-F1C3-FB72-6188-7777F51AAC0F}"/>
              </a:ext>
            </a:extLst>
          </p:cNvPr>
          <p:cNvSpPr txBox="1">
            <a:spLocks/>
          </p:cNvSpPr>
          <p:nvPr/>
        </p:nvSpPr>
        <p:spPr>
          <a:xfrm>
            <a:off x="312152" y="1870345"/>
            <a:ext cx="5876210" cy="4430515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Topologies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5773581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Topology Transfer between Non-Resonant and Resonant DAB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382761-2CE1-14B0-9015-81C1D6C3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04" y="2480938"/>
            <a:ext cx="5143500" cy="3531870"/>
          </a:xfrm>
          <a:prstGeom prst="rect">
            <a:avLst/>
          </a:prstGeom>
        </p:spPr>
      </p:pic>
      <p:sp>
        <p:nvSpPr>
          <p:cNvPr id="16" name="文本框 4">
            <a:extLst>
              <a:ext uri="{FF2B5EF4-FFF2-40B4-BE49-F238E27FC236}">
                <a16:creationId xmlns:a16="http://schemas.microsoft.com/office/drawing/2014/main" id="{BCC574B2-D3FF-0D94-9B2D-A9BEA7E16279}"/>
              </a:ext>
            </a:extLst>
          </p:cNvPr>
          <p:cNvSpPr txBox="1"/>
          <p:nvPr/>
        </p:nvSpPr>
        <p:spPr>
          <a:xfrm>
            <a:off x="791259" y="6280726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PANN’s 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Link Transformation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87275378-25B4-C63B-9E44-0E57D0BCDBBC}"/>
              </a:ext>
            </a:extLst>
          </p:cNvPr>
          <p:cNvSpPr txBox="1"/>
          <p:nvPr/>
        </p:nvSpPr>
        <p:spPr>
          <a:xfrm>
            <a:off x="7319073" y="1092400"/>
            <a:ext cx="35485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DAB-Topology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5A8ABE45-D651-236C-D7FD-14EF5D190DE8}"/>
              </a:ext>
            </a:extLst>
          </p:cNvPr>
          <p:cNvSpPr txBox="1"/>
          <p:nvPr/>
        </p:nvSpPr>
        <p:spPr>
          <a:xfrm>
            <a:off x="6492697" y="2026166"/>
            <a:ext cx="3485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Non-resonant DAB with Single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8D90376A-D736-B98A-B965-369E9051AD2F}"/>
              </a:ext>
            </a:extLst>
          </p:cNvPr>
          <p:cNvSpPr txBox="1"/>
          <p:nvPr/>
        </p:nvSpPr>
        <p:spPr>
          <a:xfrm>
            <a:off x="6605622" y="2439643"/>
            <a:ext cx="4718179" cy="754053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992D2B86-C342-073C-D6DB-50EC28069D55}"/>
              </a:ext>
            </a:extLst>
          </p:cNvPr>
          <p:cNvSpPr txBox="1"/>
          <p:nvPr/>
        </p:nvSpPr>
        <p:spPr>
          <a:xfrm>
            <a:off x="3903714" y="4014226"/>
            <a:ext cx="178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C0504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Added State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C05046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F121A5E1-B003-1B78-088C-E65A1AB40D26}"/>
              </a:ext>
            </a:extLst>
          </p:cNvPr>
          <p:cNvCxnSpPr>
            <a:cxnSpLocks/>
          </p:cNvCxnSpPr>
          <p:nvPr/>
        </p:nvCxnSpPr>
        <p:spPr>
          <a:xfrm flipV="1">
            <a:off x="9093357" y="3353809"/>
            <a:ext cx="0" cy="883937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4">
            <a:extLst>
              <a:ext uri="{FF2B5EF4-FFF2-40B4-BE49-F238E27FC236}">
                <a16:creationId xmlns:a16="http://schemas.microsoft.com/office/drawing/2014/main" id="{C3207AF4-4B92-5D43-DA1F-B8008A39164D}"/>
              </a:ext>
            </a:extLst>
          </p:cNvPr>
          <p:cNvSpPr txBox="1"/>
          <p:nvPr/>
        </p:nvSpPr>
        <p:spPr>
          <a:xfrm>
            <a:off x="9273512" y="3368889"/>
            <a:ext cx="2252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into the voltage loop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physics of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066AD1-B636-37B8-0B8E-E2CF62E1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04" y="4379943"/>
            <a:ext cx="5088843" cy="1692443"/>
          </a:xfrm>
          <a:prstGeom prst="rect">
            <a:avLst/>
          </a:prstGeom>
        </p:spPr>
      </p:pic>
      <p:sp>
        <p:nvSpPr>
          <p:cNvPr id="34" name="文本框 4">
            <a:extLst>
              <a:ext uri="{FF2B5EF4-FFF2-40B4-BE49-F238E27FC236}">
                <a16:creationId xmlns:a16="http://schemas.microsoft.com/office/drawing/2014/main" id="{5FC9D33D-73AC-1EBC-503D-7B577F565680}"/>
              </a:ext>
            </a:extLst>
          </p:cNvPr>
          <p:cNvSpPr txBox="1"/>
          <p:nvPr/>
        </p:nvSpPr>
        <p:spPr>
          <a:xfrm>
            <a:off x="6557604" y="6125052"/>
            <a:ext cx="3485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Resonant DAB with Series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LC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4">
            <a:extLst>
              <a:ext uri="{FF2B5EF4-FFF2-40B4-BE49-F238E27FC236}">
                <a16:creationId xmlns:a16="http://schemas.microsoft.com/office/drawing/2014/main" id="{86D0D135-F1A3-042F-B5F0-248E715D678B}"/>
              </a:ext>
            </a:extLst>
          </p:cNvPr>
          <p:cNvSpPr txBox="1"/>
          <p:nvPr/>
        </p:nvSpPr>
        <p:spPr>
          <a:xfrm>
            <a:off x="8463280" y="5053716"/>
            <a:ext cx="1066800" cy="299304"/>
          </a:xfrm>
          <a:prstGeom prst="rect">
            <a:avLst/>
          </a:prstGeom>
          <a:solidFill>
            <a:srgbClr val="FFFFFF">
              <a:alpha val="20000"/>
            </a:srgbClr>
          </a:solidFill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4">
            <a:extLst>
              <a:ext uri="{FF2B5EF4-FFF2-40B4-BE49-F238E27FC236}">
                <a16:creationId xmlns:a16="http://schemas.microsoft.com/office/drawing/2014/main" id="{893969A3-49EE-2D65-E207-37A423B06413}"/>
              </a:ext>
            </a:extLst>
          </p:cNvPr>
          <p:cNvSpPr txBox="1"/>
          <p:nvPr/>
        </p:nvSpPr>
        <p:spPr>
          <a:xfrm>
            <a:off x="6980290" y="4788709"/>
            <a:ext cx="189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</a:t>
            </a:r>
            <a:r>
              <a:rPr lang="en-US" altLang="zh-CN" sz="1600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600" b="1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into voltage loop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4">
            <a:extLst>
              <a:ext uri="{FF2B5EF4-FFF2-40B4-BE49-F238E27FC236}">
                <a16:creationId xmlns:a16="http://schemas.microsoft.com/office/drawing/2014/main" id="{9EC82B34-D60D-DC9F-48B0-B063B2CF0CF2}"/>
              </a:ext>
            </a:extLst>
          </p:cNvPr>
          <p:cNvSpPr txBox="1"/>
          <p:nvPr/>
        </p:nvSpPr>
        <p:spPr>
          <a:xfrm>
            <a:off x="6575142" y="5728910"/>
            <a:ext cx="3544218" cy="299304"/>
          </a:xfrm>
          <a:prstGeom prst="rect">
            <a:avLst/>
          </a:prstGeom>
          <a:solidFill>
            <a:srgbClr val="FFFFFF">
              <a:alpha val="20000"/>
            </a:srgbClr>
          </a:solidFill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4">
            <a:extLst>
              <a:ext uri="{FF2B5EF4-FFF2-40B4-BE49-F238E27FC236}">
                <a16:creationId xmlns:a16="http://schemas.microsoft.com/office/drawing/2014/main" id="{3C168CC1-20D3-05C2-64AB-DFA2ACC242EA}"/>
              </a:ext>
            </a:extLst>
          </p:cNvPr>
          <p:cNvSpPr txBox="1"/>
          <p:nvPr/>
        </p:nvSpPr>
        <p:spPr>
          <a:xfrm>
            <a:off x="9231653" y="5411184"/>
            <a:ext cx="202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physics of </a:t>
            </a:r>
            <a:r>
              <a:rPr lang="en-US" altLang="zh-CN" sz="1600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600" b="1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0F29212-0AD9-6006-447E-66E99D948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751" y="3422564"/>
            <a:ext cx="822960" cy="797243"/>
          </a:xfrm>
          <a:prstGeom prst="rect">
            <a:avLst/>
          </a:prstGeom>
        </p:spPr>
      </p:pic>
      <p:sp>
        <p:nvSpPr>
          <p:cNvPr id="40" name="文本框 4">
            <a:extLst>
              <a:ext uri="{FF2B5EF4-FFF2-40B4-BE49-F238E27FC236}">
                <a16:creationId xmlns:a16="http://schemas.microsoft.com/office/drawing/2014/main" id="{E20FDA3F-95E3-C91B-1A6B-24A29AC5FE74}"/>
              </a:ext>
            </a:extLst>
          </p:cNvPr>
          <p:cNvSpPr txBox="1"/>
          <p:nvPr/>
        </p:nvSpPr>
        <p:spPr>
          <a:xfrm>
            <a:off x="386910" y="1942319"/>
            <a:ext cx="470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Schematic Diagram of PANN for Topology Transfer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1960E9D-F85F-3BC0-DEC5-CDA13B3D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54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F01483F-DDB0-B11E-61A1-7E3FB7EF07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D19125F-EE9A-90CA-A98F-B71A39DCF0F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200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Case Study: PANN’s Flexibility across Topologies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1410761" y="1040332"/>
            <a:ext cx="9370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PANN’s Flexibility across Topologies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DAB-Topology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alendar&#10;&#10;Description automatically generated">
            <a:extLst>
              <a:ext uri="{FF2B5EF4-FFF2-40B4-BE49-F238E27FC236}">
                <a16:creationId xmlns:a16="http://schemas.microsoft.com/office/drawing/2014/main" id="{B057CB8A-D297-6269-C7E3-356C45B83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8" t="9476" r="7100" b="8424"/>
          <a:stretch/>
        </p:blipFill>
        <p:spPr>
          <a:xfrm>
            <a:off x="753276" y="1667594"/>
            <a:ext cx="10685448" cy="4850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00C380-27EE-A7B4-0235-F1AA791DB6F7}"/>
              </a:ext>
            </a:extLst>
          </p:cNvPr>
          <p:cNvSpPr txBox="1"/>
          <p:nvPr/>
        </p:nvSpPr>
        <p:spPr>
          <a:xfrm>
            <a:off x="1764346" y="3414970"/>
            <a:ext cx="3544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Non-resonant DAB with Single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endParaRPr lang="zh-CN" altLang="en-US" sz="1200" baseline="30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CF964-2892-CF8B-886B-1ADD5871424A}"/>
              </a:ext>
            </a:extLst>
          </p:cNvPr>
          <p:cNvSpPr txBox="1"/>
          <p:nvPr/>
        </p:nvSpPr>
        <p:spPr>
          <a:xfrm>
            <a:off x="7195820" y="3414970"/>
            <a:ext cx="3159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1.1·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(Capacitive)</a:t>
            </a:r>
            <a:endParaRPr lang="zh-CN" alt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8ABE4-410F-36D4-2078-6E39C228E03F}"/>
              </a:ext>
            </a:extLst>
          </p:cNvPr>
          <p:cNvSpPr txBox="1"/>
          <p:nvPr/>
        </p:nvSpPr>
        <p:spPr>
          <a:xfrm>
            <a:off x="1764346" y="5763655"/>
            <a:ext cx="2752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0.9·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(Inductive)</a:t>
            </a:r>
            <a:endParaRPr lang="zh-CN" alt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244425-7AFF-B24E-4469-D94EBFA09047}"/>
              </a:ext>
            </a:extLst>
          </p:cNvPr>
          <p:cNvSpPr txBox="1"/>
          <p:nvPr/>
        </p:nvSpPr>
        <p:spPr>
          <a:xfrm>
            <a:off x="7195819" y="5763655"/>
            <a:ext cx="3159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1.0·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(Resistive)</a:t>
            </a:r>
            <a:endParaRPr lang="zh-CN" alt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6FBC42C-32F0-D178-1D14-2B883E96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55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27E4A6A-191C-D74A-D3FF-64E9ADB6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65C54B-3AD9-0D0A-4792-D4C68C65CE83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45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D7B7E62-4D95-5B9F-51BA-7ED5EEBCAF09}"/>
              </a:ext>
            </a:extLst>
          </p:cNvPr>
          <p:cNvSpPr txBox="1">
            <a:spLocks/>
          </p:cNvSpPr>
          <p:nvPr/>
        </p:nvSpPr>
        <p:spPr>
          <a:xfrm>
            <a:off x="467359" y="1460889"/>
            <a:ext cx="5394960" cy="4746870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A1A20AA-09B3-14DC-75AA-23B9E6525CAC}"/>
              </a:ext>
            </a:extLst>
          </p:cNvPr>
          <p:cNvSpPr txBox="1">
            <a:spLocks/>
          </p:cNvSpPr>
          <p:nvPr/>
        </p:nvSpPr>
        <p:spPr>
          <a:xfrm>
            <a:off x="6357794" y="1311465"/>
            <a:ext cx="5455920" cy="3030092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Statistical Study of PANN’s Flexibility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5951351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Conditions and Modulations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2ECF30-74F2-DF7E-478C-2AA76190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53" y="1558676"/>
            <a:ext cx="5041773" cy="4551426"/>
          </a:xfrm>
          <a:prstGeom prst="rect">
            <a:avLst/>
          </a:prstGeom>
        </p:spPr>
      </p:pic>
      <p:sp>
        <p:nvSpPr>
          <p:cNvPr id="18" name="文本框 4">
            <a:extLst>
              <a:ext uri="{FF2B5EF4-FFF2-40B4-BE49-F238E27FC236}">
                <a16:creationId xmlns:a16="http://schemas.microsoft.com/office/drawing/2014/main" id="{30974657-BAF4-4331-38D7-5C0C811B82B8}"/>
              </a:ext>
            </a:extLst>
          </p:cNvPr>
          <p:cNvSpPr txBox="1"/>
          <p:nvPr/>
        </p:nvSpPr>
        <p:spPr>
          <a:xfrm>
            <a:off x="710084" y="6207759"/>
            <a:ext cx="4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Partition Settings to Validate Flexibility across Conditions 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52A13F-24DD-1EC4-55B3-6DC05B44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857" y="1277887"/>
            <a:ext cx="5217795" cy="3030093"/>
          </a:xfrm>
          <a:prstGeom prst="rect">
            <a:avLst/>
          </a:prstGeom>
        </p:spPr>
      </p:pic>
      <p:sp>
        <p:nvSpPr>
          <p:cNvPr id="25" name="文本框 4">
            <a:extLst>
              <a:ext uri="{FF2B5EF4-FFF2-40B4-BE49-F238E27FC236}">
                <a16:creationId xmlns:a16="http://schemas.microsoft.com/office/drawing/2014/main" id="{71C1B9B8-1027-376A-598F-F8E0AF479386}"/>
              </a:ext>
            </a:extLst>
          </p:cNvPr>
          <p:cNvSpPr txBox="1"/>
          <p:nvPr/>
        </p:nvSpPr>
        <p:spPr>
          <a:xfrm>
            <a:off x="6630999" y="920443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Condition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CF0F9381-400C-94B6-C8D2-0BC0EB802CCB}"/>
              </a:ext>
            </a:extLst>
          </p:cNvPr>
          <p:cNvSpPr txBox="1"/>
          <p:nvPr/>
        </p:nvSpPr>
        <p:spPr>
          <a:xfrm>
            <a:off x="6630999" y="4436095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Modulation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C7A086-5E6A-45CE-BEBF-5BC22FE1EE06}"/>
              </a:ext>
            </a:extLst>
          </p:cNvPr>
          <p:cNvSpPr txBox="1">
            <a:spLocks/>
          </p:cNvSpPr>
          <p:nvPr/>
        </p:nvSpPr>
        <p:spPr>
          <a:xfrm>
            <a:off x="6357794" y="4805427"/>
            <a:ext cx="2665652" cy="178996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CB5510C-18A1-09B0-DEFC-7E42B12E7E5D}"/>
              </a:ext>
            </a:extLst>
          </p:cNvPr>
          <p:cNvSpPr txBox="1">
            <a:spLocks/>
          </p:cNvSpPr>
          <p:nvPr/>
        </p:nvSpPr>
        <p:spPr>
          <a:xfrm>
            <a:off x="9143193" y="4805427"/>
            <a:ext cx="2665652" cy="178996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2C9339A-86F9-5F77-A0C5-BC5453AD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857" y="4771850"/>
            <a:ext cx="2426158" cy="1808174"/>
          </a:xfrm>
          <a:prstGeom prst="rect">
            <a:avLst/>
          </a:prstGeom>
        </p:spPr>
      </p:pic>
      <p:sp>
        <p:nvSpPr>
          <p:cNvPr id="34" name="文本框 4">
            <a:extLst>
              <a:ext uri="{FF2B5EF4-FFF2-40B4-BE49-F238E27FC236}">
                <a16:creationId xmlns:a16="http://schemas.microsoft.com/office/drawing/2014/main" id="{3AF5AB1E-4F9A-28B3-223A-F8E8F171AF1F}"/>
              </a:ext>
            </a:extLst>
          </p:cNvPr>
          <p:cNvSpPr txBox="1"/>
          <p:nvPr/>
        </p:nvSpPr>
        <p:spPr>
          <a:xfrm>
            <a:off x="7586617" y="4867206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=99.68%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2AF45C0-0C68-38C7-A7B7-8DFE8070C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541" y="4847886"/>
            <a:ext cx="2422956" cy="1705043"/>
          </a:xfrm>
          <a:prstGeom prst="rect">
            <a:avLst/>
          </a:prstGeom>
        </p:spPr>
      </p:pic>
      <p:sp>
        <p:nvSpPr>
          <p:cNvPr id="37" name="文本框 4">
            <a:extLst>
              <a:ext uri="{FF2B5EF4-FFF2-40B4-BE49-F238E27FC236}">
                <a16:creationId xmlns:a16="http://schemas.microsoft.com/office/drawing/2014/main" id="{729C5837-8BC4-E959-55B5-125A41B282E4}"/>
              </a:ext>
            </a:extLst>
          </p:cNvPr>
          <p:cNvSpPr txBox="1"/>
          <p:nvPr/>
        </p:nvSpPr>
        <p:spPr>
          <a:xfrm>
            <a:off x="10030767" y="4923902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=99.75%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5493F2-AE5C-8485-61DA-F4887AC7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56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228B1D5A-3758-C4FE-6D2C-289573F9BE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3A58BD2-C9EB-3CC2-19BB-2029109C794F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73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0EDF7DD-183F-B540-098E-EB659BAF1C0C}"/>
              </a:ext>
            </a:extLst>
          </p:cNvPr>
          <p:cNvSpPr txBox="1">
            <a:spLocks/>
          </p:cNvSpPr>
          <p:nvPr/>
        </p:nvSpPr>
        <p:spPr>
          <a:xfrm>
            <a:off x="6095999" y="1137703"/>
            <a:ext cx="5561384" cy="3030092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BE7C388-A422-5616-810F-50D723FA75E1}"/>
              </a:ext>
            </a:extLst>
          </p:cNvPr>
          <p:cNvSpPr txBox="1">
            <a:spLocks/>
          </p:cNvSpPr>
          <p:nvPr/>
        </p:nvSpPr>
        <p:spPr>
          <a:xfrm>
            <a:off x="562237" y="1772098"/>
            <a:ext cx="5144081" cy="2519375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Statistical Study of PANN’s Flexibility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Performance Metrics and Modulations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07F30DAB-5D2B-CE7D-8659-F6E815837B77}"/>
              </a:ext>
            </a:extLst>
          </p:cNvPr>
          <p:cNvSpPr txBox="1"/>
          <p:nvPr/>
        </p:nvSpPr>
        <p:spPr>
          <a:xfrm>
            <a:off x="679522" y="4293523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Performance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6D2FB7-AB6B-F68B-A5A4-939EB6A7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26" y="1218725"/>
            <a:ext cx="4689729" cy="2841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10EEDB-5791-4F02-C2CB-B3533A99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08" y="1765970"/>
            <a:ext cx="4312539" cy="2502027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70B2D36-94C1-4896-6B0E-C80E7E5EFD8A}"/>
              </a:ext>
            </a:extLst>
          </p:cNvPr>
          <p:cNvSpPr txBox="1">
            <a:spLocks/>
          </p:cNvSpPr>
          <p:nvPr/>
        </p:nvSpPr>
        <p:spPr>
          <a:xfrm>
            <a:off x="562237" y="4710218"/>
            <a:ext cx="5144080" cy="178996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2A27BAAD-13C4-49B4-597A-43B6486D4DA0}"/>
              </a:ext>
            </a:extLst>
          </p:cNvPr>
          <p:cNvSpPr txBox="1"/>
          <p:nvPr/>
        </p:nvSpPr>
        <p:spPr>
          <a:xfrm>
            <a:off x="652703" y="6492258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Waveforms of Topology Transferability - LC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E925185-0A0D-FEEE-821D-8283E9D7D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1" y="4798290"/>
            <a:ext cx="2423160" cy="16573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F436F53-7B89-443C-F8A2-98AD85ED7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123" y="4741140"/>
            <a:ext cx="2423160" cy="1771650"/>
          </a:xfrm>
          <a:prstGeom prst="rect">
            <a:avLst/>
          </a:prstGeom>
        </p:spPr>
      </p:pic>
      <p:sp>
        <p:nvSpPr>
          <p:cNvPr id="26" name="文本框 4">
            <a:extLst>
              <a:ext uri="{FF2B5EF4-FFF2-40B4-BE49-F238E27FC236}">
                <a16:creationId xmlns:a16="http://schemas.microsoft.com/office/drawing/2014/main" id="{27527668-E41D-551C-2BB9-D3B7072A437E}"/>
              </a:ext>
            </a:extLst>
          </p:cNvPr>
          <p:cNvSpPr txBox="1"/>
          <p:nvPr/>
        </p:nvSpPr>
        <p:spPr>
          <a:xfrm>
            <a:off x="856340" y="4905053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=99.66%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153A8DA8-CB25-A28F-6E02-D8515ACB01A5}"/>
              </a:ext>
            </a:extLst>
          </p:cNvPr>
          <p:cNvSpPr txBox="1"/>
          <p:nvPr/>
        </p:nvSpPr>
        <p:spPr>
          <a:xfrm>
            <a:off x="4148351" y="5354360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=99.79%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A32CA0A-C54A-E8A7-CD3F-2A821BC80366}"/>
              </a:ext>
            </a:extLst>
          </p:cNvPr>
          <p:cNvSpPr txBox="1">
            <a:spLocks/>
          </p:cNvSpPr>
          <p:nvPr/>
        </p:nvSpPr>
        <p:spPr>
          <a:xfrm>
            <a:off x="6096000" y="4710218"/>
            <a:ext cx="5561383" cy="180257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9" name="文本框 4">
            <a:extLst>
              <a:ext uri="{FF2B5EF4-FFF2-40B4-BE49-F238E27FC236}">
                <a16:creationId xmlns:a16="http://schemas.microsoft.com/office/drawing/2014/main" id="{1B6EE6B0-AF95-33F0-B8F5-2495AE1A32BF}"/>
              </a:ext>
            </a:extLst>
          </p:cNvPr>
          <p:cNvSpPr txBox="1"/>
          <p:nvPr/>
        </p:nvSpPr>
        <p:spPr>
          <a:xfrm>
            <a:off x="6421936" y="6492258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Waveforms of Topology Transferability - TAB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7DABE865-714D-DC1E-D479-C799E0786515}"/>
              </a:ext>
            </a:extLst>
          </p:cNvPr>
          <p:cNvSpPr txBox="1"/>
          <p:nvPr/>
        </p:nvSpPr>
        <p:spPr>
          <a:xfrm>
            <a:off x="6519678" y="4190415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Topology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B234E4D-EC18-E4A7-2235-E29ACC8CD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354" y="4823998"/>
            <a:ext cx="1908810" cy="15544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1EF3FF-7EA0-21EC-4AA4-FC8262FC2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950" y="4835195"/>
            <a:ext cx="1874520" cy="15430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3AD760A-FF33-4139-7963-AF8D93120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334" y="4834962"/>
            <a:ext cx="1954530" cy="15430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2820-DFD7-DD91-2927-FEB18937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57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2CDE14E-402E-6EE1-E966-9EBAA4D1A0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4C545B4-5DC1-C5C6-C605-CFEB2581D19F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425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68A09783-2BF9-DB43-74DE-4736F1176868}"/>
              </a:ext>
            </a:extLst>
          </p:cNvPr>
          <p:cNvSpPr txBox="1">
            <a:spLocks/>
          </p:cNvSpPr>
          <p:nvPr/>
        </p:nvSpPr>
        <p:spPr>
          <a:xfrm>
            <a:off x="985164" y="3938242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118251A-B378-7B16-92D1-A7390A3C7458}"/>
              </a:ext>
            </a:extLst>
          </p:cNvPr>
          <p:cNvSpPr txBox="1">
            <a:spLocks/>
          </p:cNvSpPr>
          <p:nvPr/>
        </p:nvSpPr>
        <p:spPr>
          <a:xfrm>
            <a:off x="8488364" y="3947684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3F3CB484-EADD-98D9-BD73-B364A84F68F4}"/>
              </a:ext>
            </a:extLst>
          </p:cNvPr>
          <p:cNvSpPr txBox="1">
            <a:spLocks/>
          </p:cNvSpPr>
          <p:nvPr/>
        </p:nvSpPr>
        <p:spPr>
          <a:xfrm>
            <a:off x="8488364" y="935518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7A48965-B4AC-30C0-86C9-73B7CB424A0F}"/>
              </a:ext>
            </a:extLst>
          </p:cNvPr>
          <p:cNvSpPr txBox="1">
            <a:spLocks/>
          </p:cNvSpPr>
          <p:nvPr/>
        </p:nvSpPr>
        <p:spPr>
          <a:xfrm>
            <a:off x="985632" y="938496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C7AF80-E17F-A234-0C61-39D333A5D81B}"/>
              </a:ext>
            </a:extLst>
          </p:cNvPr>
          <p:cNvGrpSpPr>
            <a:grpSpLocks noChangeAspect="1"/>
          </p:cNvGrpSpPr>
          <p:nvPr/>
        </p:nvGrpSpPr>
        <p:grpSpPr>
          <a:xfrm>
            <a:off x="5206301" y="2978766"/>
            <a:ext cx="1802123" cy="1823956"/>
            <a:chOff x="4089504" y="1917301"/>
            <a:chExt cx="3726750" cy="3771900"/>
          </a:xfrm>
        </p:grpSpPr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AA376C6E-E1FC-9DC8-A5FA-5155A45B2B4F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93748EC-B46B-5474-3CC4-4130916BF7FE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3E0A084-633C-D302-4C52-F040B0CA850B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BA067E0-065B-FC65-F234-F81D403BC93F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42C191B-3DB6-AFA4-7E22-3D1DB594A32F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328DB19-B3F0-F67C-0B9C-16D33D077C06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A5118C2-3BE8-8683-A725-007C2A34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5F43426-7517-11FC-6B8C-2ED46D04489D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9A53D7-8D9C-3B46-75A9-464263FF7AB4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35A48E1-AAAD-7657-DDC7-6EBD696F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718E195-93AD-7BCA-5845-C05DD9467DC7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7D5D53-DE1B-C4F4-6F21-C26F8AFFBEF5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9E337BF-228F-2277-7F32-C08D613B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2BFBD1-A4CC-3896-6A02-302CDE938B69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83F23F1-F458-5B17-4242-0AE06BE23000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2B52E2-0EF3-19EB-0891-EFAE5848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2E9451-9513-D56E-74CD-AA410DB435EF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621E26-9634-464B-57AE-886B5DE21B9A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C0BCD25-38E3-9D65-A8A9-ACA4A36B10BD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62D9394-3E4D-5EC6-4D79-E45388B7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5E9F5D1-A6E4-A04A-9C47-87869D26E3A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8B93F2-B4D9-B567-ABD6-D006A48FEC47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3BD4A77-B49D-E9CF-E804-8924C5104D72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0D9968A-5302-5C84-23D7-7175CB3F565B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Key Takeaways of PANN’s Flexibility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pic>
        <p:nvPicPr>
          <p:cNvPr id="103" name="Picture 102" descr="A hand giving a key to another hand&#10;&#10;Description automatically generated">
            <a:extLst>
              <a:ext uri="{FF2B5EF4-FFF2-40B4-BE49-F238E27FC236}">
                <a16:creationId xmlns:a16="http://schemas.microsoft.com/office/drawing/2014/main" id="{4ED39CA5-AAED-937C-099D-BFA478AB671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5" y="3400714"/>
            <a:ext cx="1272176" cy="1000778"/>
          </a:xfrm>
          <a:prstGeom prst="rect">
            <a:avLst/>
          </a:prstGeom>
        </p:spPr>
      </p:pic>
      <p:sp>
        <p:nvSpPr>
          <p:cNvPr id="104" name="文本框 4">
            <a:extLst>
              <a:ext uri="{FF2B5EF4-FFF2-40B4-BE49-F238E27FC236}">
                <a16:creationId xmlns:a16="http://schemas.microsoft.com/office/drawing/2014/main" id="{6CD67E3A-A90F-D8FB-31BB-D61EE1FCA6EB}"/>
              </a:ext>
            </a:extLst>
          </p:cNvPr>
          <p:cNvSpPr txBox="1"/>
          <p:nvPr/>
        </p:nvSpPr>
        <p:spPr>
          <a:xfrm>
            <a:off x="5220498" y="4654100"/>
            <a:ext cx="171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PANN’s Flexibility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420563-8A0B-5B82-5CDE-F219EAA5E1AB}"/>
              </a:ext>
            </a:extLst>
          </p:cNvPr>
          <p:cNvSpPr txBox="1"/>
          <p:nvPr/>
        </p:nvSpPr>
        <p:spPr>
          <a:xfrm>
            <a:off x="5292447" y="2766989"/>
            <a:ext cx="157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Takeaways </a:t>
            </a:r>
            <a:endParaRPr lang="zh-CN" altLang="en-US" sz="1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A09B3-A209-C263-DEEB-44B3BBAE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58</a:t>
            </a:fld>
            <a:endParaRPr lang="zh-CN" altLang="en-US" dirty="0"/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40DD67A8-1C2E-D52C-540F-04E24911B1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FBED2DA-6279-34BB-E7C8-F02DF335BA7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cxnSp>
        <p:nvCxnSpPr>
          <p:cNvPr id="95" name="直接连接符 11">
            <a:extLst>
              <a:ext uri="{FF2B5EF4-FFF2-40B4-BE49-F238E27FC236}">
                <a16:creationId xmlns:a16="http://schemas.microsoft.com/office/drawing/2014/main" id="{05674389-59C5-734A-0F85-60706EF454E5}"/>
              </a:ext>
            </a:extLst>
          </p:cNvPr>
          <p:cNvCxnSpPr>
            <a:cxnSpLocks/>
          </p:cNvCxnSpPr>
          <p:nvPr/>
        </p:nvCxnSpPr>
        <p:spPr>
          <a:xfrm flipH="1" flipV="1">
            <a:off x="6076619" y="829385"/>
            <a:ext cx="0" cy="19376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11">
            <a:extLst>
              <a:ext uri="{FF2B5EF4-FFF2-40B4-BE49-F238E27FC236}">
                <a16:creationId xmlns:a16="http://schemas.microsoft.com/office/drawing/2014/main" id="{52FE860F-D478-AF04-B17F-E13AF3A9D829}"/>
              </a:ext>
            </a:extLst>
          </p:cNvPr>
          <p:cNvCxnSpPr>
            <a:cxnSpLocks/>
          </p:cNvCxnSpPr>
          <p:nvPr/>
        </p:nvCxnSpPr>
        <p:spPr>
          <a:xfrm flipV="1">
            <a:off x="6076825" y="5229311"/>
            <a:ext cx="0" cy="162868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1">
            <a:extLst>
              <a:ext uri="{FF2B5EF4-FFF2-40B4-BE49-F238E27FC236}">
                <a16:creationId xmlns:a16="http://schemas.microsoft.com/office/drawing/2014/main" id="{269F507B-E6D3-1E2D-FCC5-CC4A91882B77}"/>
              </a:ext>
            </a:extLst>
          </p:cNvPr>
          <p:cNvCxnSpPr>
            <a:cxnSpLocks/>
            <a:stCxn id="81" idx="6"/>
          </p:cNvCxnSpPr>
          <p:nvPr/>
        </p:nvCxnSpPr>
        <p:spPr>
          <a:xfrm flipH="1" flipV="1">
            <a:off x="0" y="3843092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">
            <a:extLst>
              <a:ext uri="{FF2B5EF4-FFF2-40B4-BE49-F238E27FC236}">
                <a16:creationId xmlns:a16="http://schemas.microsoft.com/office/drawing/2014/main" id="{5A28E39E-5D0E-B7A0-D6DC-980EA39E260A}"/>
              </a:ext>
            </a:extLst>
          </p:cNvPr>
          <p:cNvCxnSpPr>
            <a:cxnSpLocks/>
          </p:cNvCxnSpPr>
          <p:nvPr/>
        </p:nvCxnSpPr>
        <p:spPr>
          <a:xfrm flipH="1" flipV="1">
            <a:off x="6867685" y="3870830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5069D73-09B3-0216-F0AE-F2C1B34B466B}"/>
              </a:ext>
            </a:extLst>
          </p:cNvPr>
          <p:cNvSpPr/>
          <p:nvPr/>
        </p:nvSpPr>
        <p:spPr>
          <a:xfrm>
            <a:off x="3667434" y="1029068"/>
            <a:ext cx="158119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I.</a:t>
            </a:r>
          </a:p>
          <a:p>
            <a:pPr algn="ctr"/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Operating Conditions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18" name="Picture 17" descr="A blue and black circular logo&#10;&#10;Description automatically generated">
            <a:extLst>
              <a:ext uri="{FF2B5EF4-FFF2-40B4-BE49-F238E27FC236}">
                <a16:creationId xmlns:a16="http://schemas.microsoft.com/office/drawing/2014/main" id="{7BB288A0-B00D-CA5F-E9D8-92C146B75FD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59" y="2124788"/>
            <a:ext cx="957084" cy="1028865"/>
          </a:xfrm>
          <a:prstGeom prst="rect">
            <a:avLst/>
          </a:prstGeom>
        </p:spPr>
      </p:pic>
      <p:sp>
        <p:nvSpPr>
          <p:cNvPr id="19" name="文本框 4">
            <a:extLst>
              <a:ext uri="{FF2B5EF4-FFF2-40B4-BE49-F238E27FC236}">
                <a16:creationId xmlns:a16="http://schemas.microsoft.com/office/drawing/2014/main" id="{660782BA-9DE4-AB9A-35A2-B5F8E396519E}"/>
              </a:ext>
            </a:extLst>
          </p:cNvPr>
          <p:cNvSpPr txBox="1"/>
          <p:nvPr/>
        </p:nvSpPr>
        <p:spPr>
          <a:xfrm>
            <a:off x="1039838" y="1607857"/>
            <a:ext cx="2452333" cy="14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Simply update operating params. in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change input signals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30C0E6-245C-60E1-83BC-CD2E514C5D97}"/>
              </a:ext>
            </a:extLst>
          </p:cNvPr>
          <p:cNvSpPr/>
          <p:nvPr/>
        </p:nvSpPr>
        <p:spPr>
          <a:xfrm>
            <a:off x="6893110" y="1029649"/>
            <a:ext cx="158193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II.</a:t>
            </a:r>
          </a:p>
          <a:p>
            <a:pPr algn="ctr"/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Modulation Strategy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BC183E-7F80-B034-B1D6-6EE4FE75D3DC}"/>
              </a:ext>
            </a:extLst>
          </p:cNvPr>
          <p:cNvGrpSpPr>
            <a:grpSpLocks noChangeAspect="1"/>
          </p:cNvGrpSpPr>
          <p:nvPr/>
        </p:nvGrpSpPr>
        <p:grpSpPr>
          <a:xfrm>
            <a:off x="7298560" y="2222124"/>
            <a:ext cx="768096" cy="827087"/>
            <a:chOff x="10409665" y="2450342"/>
            <a:chExt cx="1097280" cy="1093115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BCB4AA7B-7E4C-E5BB-DBA8-1E9763294431}"/>
                </a:ext>
              </a:extLst>
            </p:cNvPr>
            <p:cNvSpPr/>
            <p:nvPr/>
          </p:nvSpPr>
          <p:spPr>
            <a:xfrm rot="5400000">
              <a:off x="10411747" y="2448260"/>
              <a:ext cx="1093115" cy="1097280"/>
            </a:xfrm>
            <a:prstGeom prst="hexagon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Picture 3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AA22842-D23C-BAEA-CEEF-0D4DE544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1457" y="2561965"/>
              <a:ext cx="950942" cy="950942"/>
            </a:xfrm>
            <a:prstGeom prst="rect">
              <a:avLst/>
            </a:prstGeom>
          </p:spPr>
        </p:pic>
      </p:grpSp>
      <p:sp>
        <p:nvSpPr>
          <p:cNvPr id="38" name="文本框 4">
            <a:extLst>
              <a:ext uri="{FF2B5EF4-FFF2-40B4-BE49-F238E27FC236}">
                <a16:creationId xmlns:a16="http://schemas.microsoft.com/office/drawing/2014/main" id="{8EB10CC5-226E-2C9E-35EB-EDB5B0CC0001}"/>
              </a:ext>
            </a:extLst>
          </p:cNvPr>
          <p:cNvSpPr txBox="1"/>
          <p:nvPr/>
        </p:nvSpPr>
        <p:spPr>
          <a:xfrm>
            <a:off x="8545481" y="1674087"/>
            <a:ext cx="2452333" cy="14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Switching behaviors in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should be updated accordingly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1D7BB0-006D-5F9F-FB10-0A8A55225134}"/>
              </a:ext>
            </a:extLst>
          </p:cNvPr>
          <p:cNvSpPr/>
          <p:nvPr/>
        </p:nvSpPr>
        <p:spPr>
          <a:xfrm>
            <a:off x="3730924" y="5884641"/>
            <a:ext cx="158119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III.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Performance Metrics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50" name="Picture 4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9F5147-9F6F-C06C-0D51-0DB8C869935B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32" y="4943618"/>
            <a:ext cx="711937" cy="711937"/>
          </a:xfrm>
          <a:prstGeom prst="rect">
            <a:avLst/>
          </a:prstGeom>
        </p:spPr>
      </p:pic>
      <p:sp>
        <p:nvSpPr>
          <p:cNvPr id="51" name="文本框 4">
            <a:extLst>
              <a:ext uri="{FF2B5EF4-FFF2-40B4-BE49-F238E27FC236}">
                <a16:creationId xmlns:a16="http://schemas.microsoft.com/office/drawing/2014/main" id="{5791754B-62DF-099F-119D-66D035D02A06}"/>
              </a:ext>
            </a:extLst>
          </p:cNvPr>
          <p:cNvSpPr txBox="1"/>
          <p:nvPr/>
        </p:nvSpPr>
        <p:spPr>
          <a:xfrm>
            <a:off x="1040847" y="4206982"/>
            <a:ext cx="2442976" cy="229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Numerically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auge </a:t>
            </a:r>
            <a:r>
              <a:rPr kumimoji="0" lang="en-US" altLang="zh-CN" sz="1400" u="none" strike="noStrike" kern="1200" cap="none" spc="-1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metrics based on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-2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signals from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 and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state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waveforms from PANN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Metric adapter is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case-specific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rely on topology, modulation, etc.</a:t>
            </a:r>
          </a:p>
          <a:p>
            <a:pPr marL="285750" indent="-285750" eaLnBrk="0" fontAlgn="base" hangingPunc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31411A-D8E5-A7A9-FE7B-9CD491CE2DC4}"/>
              </a:ext>
            </a:extLst>
          </p:cNvPr>
          <p:cNvSpPr/>
          <p:nvPr/>
        </p:nvSpPr>
        <p:spPr>
          <a:xfrm>
            <a:off x="6807118" y="5607925"/>
            <a:ext cx="158193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IV.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Circuit Parameters &amp; Topology</a:t>
            </a:r>
          </a:p>
        </p:txBody>
      </p:sp>
      <p:sp>
        <p:nvSpPr>
          <p:cNvPr id="59" name="文本框 4">
            <a:extLst>
              <a:ext uri="{FF2B5EF4-FFF2-40B4-BE49-F238E27FC236}">
                <a16:creationId xmlns:a16="http://schemas.microsoft.com/office/drawing/2014/main" id="{C45F447A-534E-3AC8-2190-81D4D489BDEB}"/>
              </a:ext>
            </a:extLst>
          </p:cNvPr>
          <p:cNvSpPr txBox="1"/>
          <p:nvPr/>
        </p:nvSpPr>
        <p:spPr>
          <a:xfrm>
            <a:off x="8557056" y="4455838"/>
            <a:ext cx="2452333" cy="169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</a:t>
            </a:r>
            <a:r>
              <a:rPr kumimoji="0" lang="el-GR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adjustable if there is: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1) training data; 2) priori knowledge of </a:t>
            </a:r>
            <a:r>
              <a:rPr kumimoji="0" lang="el-GR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(direct value assignment)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Topology transfer: add/del. </a:t>
            </a: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links 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PANN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0" name="Picture 5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B3EFDE-8A33-1E91-6444-9B1BFE1524B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53" y="479363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89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CACB0F7C-AA80-C666-23DF-CC2D3AEF2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23" y="4926313"/>
            <a:ext cx="8008154" cy="111596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Section VI. Future Directions of PANN in Power Electronics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Fanfan Lin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01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0FFE9D-742D-42B7-C849-35683E1EAF6B}"/>
              </a:ext>
            </a:extLst>
          </p:cNvPr>
          <p:cNvSpPr txBox="1">
            <a:spLocks/>
          </p:cNvSpPr>
          <p:nvPr/>
        </p:nvSpPr>
        <p:spPr>
          <a:xfrm>
            <a:off x="1736643" y="1188540"/>
            <a:ext cx="8718714" cy="435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1: AI-Based Circuit and Control Design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7181AC-A8B6-4E1A-54AC-73B474BD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2" y="1784025"/>
            <a:ext cx="11839676" cy="42710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0C53CEBE-12BD-8BF5-96F1-4DB5476199C1}"/>
              </a:ext>
            </a:extLst>
          </p:cNvPr>
          <p:cNvSpPr txBox="1"/>
          <p:nvPr/>
        </p:nvSpPr>
        <p:spPr>
          <a:xfrm>
            <a:off x="2199640" y="6093700"/>
            <a:ext cx="779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Abstract diagram of circuit and control design through AI-based methods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E5B33B-45F6-C940-67D1-CC593829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 Design</a:t>
            </a:r>
            <a:endParaRPr lang="zh-CN" altLang="en-US" sz="2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86D5D-ECFB-3D5F-2343-D1DAEAC05C5F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 Zhang,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1FD8E704-6DF8-37A9-C71F-76E844CEAC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839027" y="0"/>
            <a:ext cx="1812839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86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Future Directions of PANN in Power Electronics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3753CB-046B-FD8A-CF0E-A631D5AD586B}"/>
              </a:ext>
            </a:extLst>
          </p:cNvPr>
          <p:cNvGrpSpPr/>
          <p:nvPr/>
        </p:nvGrpSpPr>
        <p:grpSpPr>
          <a:xfrm>
            <a:off x="999106" y="1516610"/>
            <a:ext cx="10193787" cy="4492201"/>
            <a:chOff x="1274320" y="1621608"/>
            <a:chExt cx="9643360" cy="4249640"/>
          </a:xfrm>
        </p:grpSpPr>
        <p:sp>
          <p:nvSpPr>
            <p:cNvPr id="6" name="Flowchart: Stored Data 5">
              <a:extLst>
                <a:ext uri="{FF2B5EF4-FFF2-40B4-BE49-F238E27FC236}">
                  <a16:creationId xmlns:a16="http://schemas.microsoft.com/office/drawing/2014/main" id="{95D6E19A-E519-AAC6-9A3E-5443613DC90C}"/>
                </a:ext>
              </a:extLst>
            </p:cNvPr>
            <p:cNvSpPr/>
            <p:nvPr/>
          </p:nvSpPr>
          <p:spPr>
            <a:xfrm>
              <a:off x="3325394" y="2130937"/>
              <a:ext cx="7592286" cy="3205868"/>
            </a:xfrm>
            <a:prstGeom prst="flowChartOnlineStorage">
              <a:avLst/>
            </a:prstGeom>
            <a:gradFill>
              <a:gsLst>
                <a:gs pos="67000">
                  <a:sysClr val="window" lastClr="FFFFFF"/>
                </a:gs>
                <a:gs pos="0">
                  <a:srgbClr val="F09438">
                    <a:alpha val="47000"/>
                  </a:srgbClr>
                </a:gs>
              </a:gsLst>
              <a:lin ang="1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3FEF8F-435B-5E8F-D755-C088FF0C5E21}"/>
                </a:ext>
              </a:extLst>
            </p:cNvPr>
            <p:cNvSpPr/>
            <p:nvPr/>
          </p:nvSpPr>
          <p:spPr>
            <a:xfrm flipH="1">
              <a:off x="8350770" y="2376330"/>
              <a:ext cx="1434002" cy="1746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Health Monitoring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35A098F1-5201-2320-EE87-B227261E1132}"/>
                </a:ext>
              </a:extLst>
            </p:cNvPr>
            <p:cNvSpPr/>
            <p:nvPr/>
          </p:nvSpPr>
          <p:spPr>
            <a:xfrm flipH="1">
              <a:off x="1965437" y="3612341"/>
              <a:ext cx="7904815" cy="287231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lowchart: Stored Data 9">
              <a:extLst>
                <a:ext uri="{FF2B5EF4-FFF2-40B4-BE49-F238E27FC236}">
                  <a16:creationId xmlns:a16="http://schemas.microsoft.com/office/drawing/2014/main" id="{D1EE33BD-DEF1-3152-78A8-F1AFCBA0F794}"/>
                </a:ext>
              </a:extLst>
            </p:cNvPr>
            <p:cNvSpPr/>
            <p:nvPr/>
          </p:nvSpPr>
          <p:spPr>
            <a:xfrm>
              <a:off x="9021238" y="3613178"/>
              <a:ext cx="591076" cy="285559"/>
            </a:xfrm>
            <a:prstGeom prst="flowChartOnlineStorage">
              <a:avLst/>
            </a:prstGeom>
            <a:solidFill>
              <a:srgbClr val="16A7C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73CF9F-FC81-B7A6-A0C0-1BEC6F2EADF6}"/>
                </a:ext>
              </a:extLst>
            </p:cNvPr>
            <p:cNvSpPr/>
            <p:nvPr/>
          </p:nvSpPr>
          <p:spPr>
            <a:xfrm rot="18900000" flipH="1">
              <a:off x="9581285" y="3117375"/>
              <a:ext cx="1277166" cy="1277165"/>
            </a:xfrm>
            <a:custGeom>
              <a:avLst/>
              <a:gdLst>
                <a:gd name="connsiteX0" fmla="*/ 39448 w 485775"/>
                <a:gd name="connsiteY0" fmla="*/ 104172 h 485775"/>
                <a:gd name="connsiteX1" fmla="*/ 421267 w 485775"/>
                <a:gd name="connsiteY1" fmla="*/ 1873 h 485775"/>
                <a:gd name="connsiteX2" fmla="*/ 486399 w 485775"/>
                <a:gd name="connsiteY2" fmla="*/ 66996 h 485775"/>
                <a:gd name="connsiteX3" fmla="*/ 384091 w 485775"/>
                <a:gd name="connsiteY3" fmla="*/ 448796 h 485775"/>
                <a:gd name="connsiteX4" fmla="*/ 295118 w 485775"/>
                <a:gd name="connsiteY4" fmla="*/ 472637 h 485775"/>
                <a:gd name="connsiteX5" fmla="*/ 15607 w 485775"/>
                <a:gd name="connsiteY5" fmla="*/ 193145 h 485775"/>
                <a:gd name="connsiteX6" fmla="*/ 39448 w 485775"/>
                <a:gd name="connsiteY6" fmla="*/ 104172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485775">
                  <a:moveTo>
                    <a:pt x="39448" y="104172"/>
                  </a:moveTo>
                  <a:lnTo>
                    <a:pt x="421267" y="1873"/>
                  </a:lnTo>
                  <a:cubicBezTo>
                    <a:pt x="460805" y="-8737"/>
                    <a:pt x="497000" y="27448"/>
                    <a:pt x="486399" y="66996"/>
                  </a:cubicBezTo>
                  <a:lnTo>
                    <a:pt x="384091" y="448796"/>
                  </a:lnTo>
                  <a:cubicBezTo>
                    <a:pt x="373499" y="488344"/>
                    <a:pt x="324074" y="501583"/>
                    <a:pt x="295118" y="472637"/>
                  </a:cubicBezTo>
                  <a:cubicBezTo>
                    <a:pt x="247045" y="340392"/>
                    <a:pt x="155377" y="245932"/>
                    <a:pt x="15607" y="193145"/>
                  </a:cubicBezTo>
                  <a:cubicBezTo>
                    <a:pt x="-13340" y="164198"/>
                    <a:pt x="-90" y="114764"/>
                    <a:pt x="39448" y="104172"/>
                  </a:cubicBezTo>
                  <a:close/>
                </a:path>
              </a:pathLst>
            </a:custGeom>
            <a:gradFill>
              <a:gsLst>
                <a:gs pos="100000">
                  <a:srgbClr val="F09438"/>
                </a:gs>
                <a:gs pos="3000">
                  <a:srgbClr val="F09438">
                    <a:lumMod val="75000"/>
                  </a:srgbClr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857204-2A8A-56DE-8890-F4E1F6E24DBE}"/>
                </a:ext>
              </a:extLst>
            </p:cNvPr>
            <p:cNvSpPr/>
            <p:nvPr/>
          </p:nvSpPr>
          <p:spPr>
            <a:xfrm flipH="1">
              <a:off x="3730947" y="3676112"/>
              <a:ext cx="125927" cy="159691"/>
            </a:xfrm>
            <a:custGeom>
              <a:avLst/>
              <a:gdLst>
                <a:gd name="connsiteX0" fmla="*/ 1973674 w 2108298"/>
                <a:gd name="connsiteY0" fmla="*/ 99 h 2673566"/>
                <a:gd name="connsiteX1" fmla="*/ 591493 w 2108298"/>
                <a:gd name="connsiteY1" fmla="*/ 520555 h 2673566"/>
                <a:gd name="connsiteX2" fmla="*/ 0 w 2108298"/>
                <a:gd name="connsiteY2" fmla="*/ 1336780 h 2673566"/>
                <a:gd name="connsiteX3" fmla="*/ 591493 w 2108298"/>
                <a:gd name="connsiteY3" fmla="*/ 2153015 h 2673566"/>
                <a:gd name="connsiteX4" fmla="*/ 1973674 w 2108298"/>
                <a:gd name="connsiteY4" fmla="*/ 2673451 h 2673566"/>
                <a:gd name="connsiteX5" fmla="*/ 1979304 w 2108298"/>
                <a:gd name="connsiteY5" fmla="*/ 2673566 h 2673566"/>
                <a:gd name="connsiteX6" fmla="*/ 2078316 w 2108298"/>
                <a:gd name="connsiteY6" fmla="*/ 2633694 h 2673566"/>
                <a:gd name="connsiteX7" fmla="*/ 2108298 w 2108298"/>
                <a:gd name="connsiteY7" fmla="*/ 2590219 h 2673566"/>
                <a:gd name="connsiteX8" fmla="*/ 2108298 w 2108298"/>
                <a:gd name="connsiteY8" fmla="*/ 83335 h 2673566"/>
                <a:gd name="connsiteX9" fmla="*/ 2078316 w 2108298"/>
                <a:gd name="connsiteY9" fmla="*/ 39866 h 2673566"/>
                <a:gd name="connsiteX10" fmla="*/ 1973674 w 2108298"/>
                <a:gd name="connsiteY10" fmla="*/ 99 h 267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298" h="2673566">
                  <a:moveTo>
                    <a:pt x="1973674" y="99"/>
                  </a:moveTo>
                  <a:cubicBezTo>
                    <a:pt x="1330785" y="25388"/>
                    <a:pt x="831742" y="337046"/>
                    <a:pt x="591493" y="520555"/>
                  </a:cubicBezTo>
                  <a:cubicBezTo>
                    <a:pt x="232172" y="794989"/>
                    <a:pt x="0" y="1115391"/>
                    <a:pt x="0" y="1336780"/>
                  </a:cubicBezTo>
                  <a:cubicBezTo>
                    <a:pt x="0" y="1558170"/>
                    <a:pt x="232172" y="1878571"/>
                    <a:pt x="591493" y="2153015"/>
                  </a:cubicBezTo>
                  <a:cubicBezTo>
                    <a:pt x="831742" y="2336523"/>
                    <a:pt x="1330795" y="2648153"/>
                    <a:pt x="1973674" y="2673451"/>
                  </a:cubicBezTo>
                  <a:cubicBezTo>
                    <a:pt x="1975551" y="2673528"/>
                    <a:pt x="1977418" y="2673566"/>
                    <a:pt x="1979304" y="2673566"/>
                  </a:cubicBezTo>
                  <a:cubicBezTo>
                    <a:pt x="2016137" y="2673566"/>
                    <a:pt x="2051656" y="2659326"/>
                    <a:pt x="2078316" y="2633694"/>
                  </a:cubicBezTo>
                  <a:lnTo>
                    <a:pt x="2108298" y="2590219"/>
                  </a:lnTo>
                  <a:lnTo>
                    <a:pt x="2108298" y="83335"/>
                  </a:lnTo>
                  <a:lnTo>
                    <a:pt x="2078316" y="39866"/>
                  </a:lnTo>
                  <a:cubicBezTo>
                    <a:pt x="2050293" y="12939"/>
                    <a:pt x="2012327" y="-1339"/>
                    <a:pt x="1973674" y="99"/>
                  </a:cubicBezTo>
                  <a:close/>
                </a:path>
              </a:pathLst>
            </a:cu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6A7C36-70DE-B7EE-1A6A-FBCACBFD7C5C}"/>
                </a:ext>
              </a:extLst>
            </p:cNvPr>
            <p:cNvSpPr/>
            <p:nvPr/>
          </p:nvSpPr>
          <p:spPr>
            <a:xfrm flipH="1">
              <a:off x="5326849" y="3676112"/>
              <a:ext cx="125927" cy="159691"/>
            </a:xfrm>
            <a:custGeom>
              <a:avLst/>
              <a:gdLst>
                <a:gd name="connsiteX0" fmla="*/ 1973674 w 2108298"/>
                <a:gd name="connsiteY0" fmla="*/ 99 h 2673566"/>
                <a:gd name="connsiteX1" fmla="*/ 591493 w 2108298"/>
                <a:gd name="connsiteY1" fmla="*/ 520555 h 2673566"/>
                <a:gd name="connsiteX2" fmla="*/ 0 w 2108298"/>
                <a:gd name="connsiteY2" fmla="*/ 1336780 h 2673566"/>
                <a:gd name="connsiteX3" fmla="*/ 591493 w 2108298"/>
                <a:gd name="connsiteY3" fmla="*/ 2153015 h 2673566"/>
                <a:gd name="connsiteX4" fmla="*/ 1973674 w 2108298"/>
                <a:gd name="connsiteY4" fmla="*/ 2673451 h 2673566"/>
                <a:gd name="connsiteX5" fmla="*/ 1979304 w 2108298"/>
                <a:gd name="connsiteY5" fmla="*/ 2673566 h 2673566"/>
                <a:gd name="connsiteX6" fmla="*/ 2078316 w 2108298"/>
                <a:gd name="connsiteY6" fmla="*/ 2633694 h 2673566"/>
                <a:gd name="connsiteX7" fmla="*/ 2108298 w 2108298"/>
                <a:gd name="connsiteY7" fmla="*/ 2590219 h 2673566"/>
                <a:gd name="connsiteX8" fmla="*/ 2108298 w 2108298"/>
                <a:gd name="connsiteY8" fmla="*/ 83335 h 2673566"/>
                <a:gd name="connsiteX9" fmla="*/ 2078316 w 2108298"/>
                <a:gd name="connsiteY9" fmla="*/ 39866 h 2673566"/>
                <a:gd name="connsiteX10" fmla="*/ 1973674 w 2108298"/>
                <a:gd name="connsiteY10" fmla="*/ 99 h 267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298" h="2673566">
                  <a:moveTo>
                    <a:pt x="1973674" y="99"/>
                  </a:moveTo>
                  <a:cubicBezTo>
                    <a:pt x="1330785" y="25388"/>
                    <a:pt x="831742" y="337046"/>
                    <a:pt x="591493" y="520555"/>
                  </a:cubicBezTo>
                  <a:cubicBezTo>
                    <a:pt x="232172" y="794989"/>
                    <a:pt x="0" y="1115391"/>
                    <a:pt x="0" y="1336780"/>
                  </a:cubicBezTo>
                  <a:cubicBezTo>
                    <a:pt x="0" y="1558170"/>
                    <a:pt x="232172" y="1878571"/>
                    <a:pt x="591493" y="2153015"/>
                  </a:cubicBezTo>
                  <a:cubicBezTo>
                    <a:pt x="831742" y="2336523"/>
                    <a:pt x="1330795" y="2648153"/>
                    <a:pt x="1973674" y="2673451"/>
                  </a:cubicBezTo>
                  <a:cubicBezTo>
                    <a:pt x="1975551" y="2673528"/>
                    <a:pt x="1977418" y="2673566"/>
                    <a:pt x="1979304" y="2673566"/>
                  </a:cubicBezTo>
                  <a:cubicBezTo>
                    <a:pt x="2016137" y="2673566"/>
                    <a:pt x="2051656" y="2659326"/>
                    <a:pt x="2078316" y="2633694"/>
                  </a:cubicBezTo>
                  <a:lnTo>
                    <a:pt x="2108298" y="2590219"/>
                  </a:lnTo>
                  <a:lnTo>
                    <a:pt x="2108298" y="83335"/>
                  </a:lnTo>
                  <a:lnTo>
                    <a:pt x="2078316" y="39866"/>
                  </a:lnTo>
                  <a:cubicBezTo>
                    <a:pt x="2050293" y="12939"/>
                    <a:pt x="2012327" y="-1339"/>
                    <a:pt x="1973674" y="99"/>
                  </a:cubicBezTo>
                  <a:close/>
                </a:path>
              </a:pathLst>
            </a:cu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E756A63-F602-2BD9-054A-645E8A03DFA7}"/>
                </a:ext>
              </a:extLst>
            </p:cNvPr>
            <p:cNvSpPr/>
            <p:nvPr/>
          </p:nvSpPr>
          <p:spPr>
            <a:xfrm flipH="1">
              <a:off x="7004709" y="3676112"/>
              <a:ext cx="125927" cy="159691"/>
            </a:xfrm>
            <a:custGeom>
              <a:avLst/>
              <a:gdLst>
                <a:gd name="connsiteX0" fmla="*/ 1973674 w 2108298"/>
                <a:gd name="connsiteY0" fmla="*/ 99 h 2673566"/>
                <a:gd name="connsiteX1" fmla="*/ 591493 w 2108298"/>
                <a:gd name="connsiteY1" fmla="*/ 520555 h 2673566"/>
                <a:gd name="connsiteX2" fmla="*/ 0 w 2108298"/>
                <a:gd name="connsiteY2" fmla="*/ 1336780 h 2673566"/>
                <a:gd name="connsiteX3" fmla="*/ 591493 w 2108298"/>
                <a:gd name="connsiteY3" fmla="*/ 2153015 h 2673566"/>
                <a:gd name="connsiteX4" fmla="*/ 1973674 w 2108298"/>
                <a:gd name="connsiteY4" fmla="*/ 2673451 h 2673566"/>
                <a:gd name="connsiteX5" fmla="*/ 1979304 w 2108298"/>
                <a:gd name="connsiteY5" fmla="*/ 2673566 h 2673566"/>
                <a:gd name="connsiteX6" fmla="*/ 2078316 w 2108298"/>
                <a:gd name="connsiteY6" fmla="*/ 2633694 h 2673566"/>
                <a:gd name="connsiteX7" fmla="*/ 2108298 w 2108298"/>
                <a:gd name="connsiteY7" fmla="*/ 2590219 h 2673566"/>
                <a:gd name="connsiteX8" fmla="*/ 2108298 w 2108298"/>
                <a:gd name="connsiteY8" fmla="*/ 83335 h 2673566"/>
                <a:gd name="connsiteX9" fmla="*/ 2078316 w 2108298"/>
                <a:gd name="connsiteY9" fmla="*/ 39866 h 2673566"/>
                <a:gd name="connsiteX10" fmla="*/ 1973674 w 2108298"/>
                <a:gd name="connsiteY10" fmla="*/ 99 h 267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298" h="2673566">
                  <a:moveTo>
                    <a:pt x="1973674" y="99"/>
                  </a:moveTo>
                  <a:cubicBezTo>
                    <a:pt x="1330785" y="25388"/>
                    <a:pt x="831742" y="337046"/>
                    <a:pt x="591493" y="520555"/>
                  </a:cubicBezTo>
                  <a:cubicBezTo>
                    <a:pt x="232172" y="794989"/>
                    <a:pt x="0" y="1115391"/>
                    <a:pt x="0" y="1336780"/>
                  </a:cubicBezTo>
                  <a:cubicBezTo>
                    <a:pt x="0" y="1558170"/>
                    <a:pt x="232172" y="1878571"/>
                    <a:pt x="591493" y="2153015"/>
                  </a:cubicBezTo>
                  <a:cubicBezTo>
                    <a:pt x="831742" y="2336523"/>
                    <a:pt x="1330795" y="2648153"/>
                    <a:pt x="1973674" y="2673451"/>
                  </a:cubicBezTo>
                  <a:cubicBezTo>
                    <a:pt x="1975551" y="2673528"/>
                    <a:pt x="1977418" y="2673566"/>
                    <a:pt x="1979304" y="2673566"/>
                  </a:cubicBezTo>
                  <a:cubicBezTo>
                    <a:pt x="2016137" y="2673566"/>
                    <a:pt x="2051656" y="2659326"/>
                    <a:pt x="2078316" y="2633694"/>
                  </a:cubicBezTo>
                  <a:lnTo>
                    <a:pt x="2108298" y="2590219"/>
                  </a:lnTo>
                  <a:lnTo>
                    <a:pt x="2108298" y="83335"/>
                  </a:lnTo>
                  <a:lnTo>
                    <a:pt x="2078316" y="39866"/>
                  </a:lnTo>
                  <a:cubicBezTo>
                    <a:pt x="2050293" y="12939"/>
                    <a:pt x="2012327" y="-1339"/>
                    <a:pt x="1973674" y="99"/>
                  </a:cubicBezTo>
                  <a:close/>
                </a:path>
              </a:pathLst>
            </a:cu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D7593F-57A5-9ED1-FF0B-444D9FDB3373}"/>
                </a:ext>
              </a:extLst>
            </p:cNvPr>
            <p:cNvSpPr/>
            <p:nvPr/>
          </p:nvSpPr>
          <p:spPr>
            <a:xfrm>
              <a:off x="1274320" y="2622568"/>
              <a:ext cx="1787517" cy="2266778"/>
            </a:xfrm>
            <a:custGeom>
              <a:avLst/>
              <a:gdLst>
                <a:gd name="connsiteX0" fmla="*/ 1751376 w 1870837"/>
                <a:gd name="connsiteY0" fmla="*/ 88 h 2372437"/>
                <a:gd name="connsiteX1" fmla="*/ 524872 w 1870837"/>
                <a:gd name="connsiteY1" fmla="*/ 461924 h 2372437"/>
                <a:gd name="connsiteX2" fmla="*/ 0 w 1870837"/>
                <a:gd name="connsiteY2" fmla="*/ 1186216 h 2372437"/>
                <a:gd name="connsiteX3" fmla="*/ 524872 w 1870837"/>
                <a:gd name="connsiteY3" fmla="*/ 1910517 h 2372437"/>
                <a:gd name="connsiteX4" fmla="*/ 1751376 w 1870837"/>
                <a:gd name="connsiteY4" fmla="*/ 2372335 h 2372437"/>
                <a:gd name="connsiteX5" fmla="*/ 1756372 w 1870837"/>
                <a:gd name="connsiteY5" fmla="*/ 2372437 h 2372437"/>
                <a:gd name="connsiteX6" fmla="*/ 1844232 w 1870837"/>
                <a:gd name="connsiteY6" fmla="*/ 2337056 h 2372437"/>
                <a:gd name="connsiteX7" fmla="*/ 1870837 w 1870837"/>
                <a:gd name="connsiteY7" fmla="*/ 2298478 h 2372437"/>
                <a:gd name="connsiteX8" fmla="*/ 1870837 w 1870837"/>
                <a:gd name="connsiteY8" fmla="*/ 73949 h 2372437"/>
                <a:gd name="connsiteX9" fmla="*/ 1844232 w 1870837"/>
                <a:gd name="connsiteY9" fmla="*/ 35376 h 2372437"/>
                <a:gd name="connsiteX10" fmla="*/ 1751376 w 1870837"/>
                <a:gd name="connsiteY10" fmla="*/ 88 h 237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0837" h="2372437">
                  <a:moveTo>
                    <a:pt x="1751376" y="88"/>
                  </a:moveTo>
                  <a:cubicBezTo>
                    <a:pt x="1180896" y="22529"/>
                    <a:pt x="738061" y="299084"/>
                    <a:pt x="524872" y="461924"/>
                  </a:cubicBezTo>
                  <a:cubicBezTo>
                    <a:pt x="206022" y="705448"/>
                    <a:pt x="0" y="989762"/>
                    <a:pt x="0" y="1186216"/>
                  </a:cubicBezTo>
                  <a:cubicBezTo>
                    <a:pt x="0" y="1382670"/>
                    <a:pt x="206022" y="1666984"/>
                    <a:pt x="524872" y="1910517"/>
                  </a:cubicBezTo>
                  <a:cubicBezTo>
                    <a:pt x="738061" y="2073356"/>
                    <a:pt x="1180905" y="2349886"/>
                    <a:pt x="1751376" y="2372335"/>
                  </a:cubicBezTo>
                  <a:cubicBezTo>
                    <a:pt x="1753042" y="2372403"/>
                    <a:pt x="1754698" y="2372437"/>
                    <a:pt x="1756372" y="2372437"/>
                  </a:cubicBezTo>
                  <a:cubicBezTo>
                    <a:pt x="1789056" y="2372437"/>
                    <a:pt x="1820575" y="2359801"/>
                    <a:pt x="1844232" y="2337056"/>
                  </a:cubicBezTo>
                  <a:lnTo>
                    <a:pt x="1870837" y="2298478"/>
                  </a:lnTo>
                  <a:lnTo>
                    <a:pt x="1870837" y="73949"/>
                  </a:lnTo>
                  <a:lnTo>
                    <a:pt x="1844232" y="35376"/>
                  </a:lnTo>
                  <a:cubicBezTo>
                    <a:pt x="1819365" y="11482"/>
                    <a:pt x="1785675" y="-1188"/>
                    <a:pt x="1751376" y="88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2A0246-08D3-15F2-6272-A3A7668AC92B}"/>
                </a:ext>
              </a:extLst>
            </p:cNvPr>
            <p:cNvSpPr/>
            <p:nvPr/>
          </p:nvSpPr>
          <p:spPr>
            <a:xfrm flipH="1">
              <a:off x="5149321" y="1640664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18" name="Flowchart: Stored Data 17">
              <a:extLst>
                <a:ext uri="{FF2B5EF4-FFF2-40B4-BE49-F238E27FC236}">
                  <a16:creationId xmlns:a16="http://schemas.microsoft.com/office/drawing/2014/main" id="{38073C2F-55D5-378D-74D1-794394D55C25}"/>
                </a:ext>
              </a:extLst>
            </p:cNvPr>
            <p:cNvSpPr/>
            <p:nvPr/>
          </p:nvSpPr>
          <p:spPr>
            <a:xfrm flipH="1">
              <a:off x="5355870" y="1644132"/>
              <a:ext cx="772816" cy="338013"/>
            </a:xfrm>
            <a:prstGeom prst="flowChartOnlineStorage">
              <a:avLst/>
            </a:prstGeom>
            <a:solidFill>
              <a:srgbClr val="16A7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8A4AF1-F4AD-2DE0-0414-3E572ABF0FC4}"/>
                </a:ext>
              </a:extLst>
            </p:cNvPr>
            <p:cNvSpPr/>
            <p:nvPr/>
          </p:nvSpPr>
          <p:spPr>
            <a:xfrm flipH="1">
              <a:off x="4185597" y="2308882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0" name="Flowchart: Stored Data 19">
              <a:extLst>
                <a:ext uri="{FF2B5EF4-FFF2-40B4-BE49-F238E27FC236}">
                  <a16:creationId xmlns:a16="http://schemas.microsoft.com/office/drawing/2014/main" id="{ABEEC580-AE8D-07F9-F370-E5E684BC1E8A}"/>
                </a:ext>
              </a:extLst>
            </p:cNvPr>
            <p:cNvSpPr/>
            <p:nvPr/>
          </p:nvSpPr>
          <p:spPr>
            <a:xfrm flipH="1">
              <a:off x="4392146" y="2312350"/>
              <a:ext cx="772816" cy="338013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4ADC7FF-5BBA-43A3-D7EF-9AE3F4BD1575}"/>
                </a:ext>
              </a:extLst>
            </p:cNvPr>
            <p:cNvSpPr/>
            <p:nvPr/>
          </p:nvSpPr>
          <p:spPr>
            <a:xfrm flipH="1">
              <a:off x="3221872" y="2977099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Flowchart: Stored Data 21">
              <a:extLst>
                <a:ext uri="{FF2B5EF4-FFF2-40B4-BE49-F238E27FC236}">
                  <a16:creationId xmlns:a16="http://schemas.microsoft.com/office/drawing/2014/main" id="{8ADBD80A-8AE9-57B6-3782-950C7211BC35}"/>
                </a:ext>
              </a:extLst>
            </p:cNvPr>
            <p:cNvSpPr/>
            <p:nvPr/>
          </p:nvSpPr>
          <p:spPr>
            <a:xfrm flipH="1">
              <a:off x="3428421" y="2980567"/>
              <a:ext cx="772816" cy="338013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B6C852-C585-0E4D-AA25-9900E1F00E31}"/>
                </a:ext>
              </a:extLst>
            </p:cNvPr>
            <p:cNvSpPr/>
            <p:nvPr/>
          </p:nvSpPr>
          <p:spPr>
            <a:xfrm flipH="1" flipV="1">
              <a:off x="5149321" y="5526296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4" name="Flowchart: Stored Data 23">
              <a:extLst>
                <a:ext uri="{FF2B5EF4-FFF2-40B4-BE49-F238E27FC236}">
                  <a16:creationId xmlns:a16="http://schemas.microsoft.com/office/drawing/2014/main" id="{93F76DBC-31B0-240D-D52C-D23C99949D95}"/>
                </a:ext>
              </a:extLst>
            </p:cNvPr>
            <p:cNvSpPr/>
            <p:nvPr/>
          </p:nvSpPr>
          <p:spPr>
            <a:xfrm flipH="1" flipV="1">
              <a:off x="5355870" y="5529764"/>
              <a:ext cx="772816" cy="338015"/>
            </a:xfrm>
            <a:prstGeom prst="flowChartOnlineStorage">
              <a:avLst/>
            </a:prstGeom>
            <a:solidFill>
              <a:srgbClr val="16A7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F24B4B-5703-C368-EA8F-201391C78673}"/>
                </a:ext>
              </a:extLst>
            </p:cNvPr>
            <p:cNvSpPr/>
            <p:nvPr/>
          </p:nvSpPr>
          <p:spPr>
            <a:xfrm flipH="1" flipV="1">
              <a:off x="4185597" y="4858079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6" name="Flowchart: Stored Data 25">
              <a:extLst>
                <a:ext uri="{FF2B5EF4-FFF2-40B4-BE49-F238E27FC236}">
                  <a16:creationId xmlns:a16="http://schemas.microsoft.com/office/drawing/2014/main" id="{1C87E0AC-E580-ACE1-C67B-DFAC0A946086}"/>
                </a:ext>
              </a:extLst>
            </p:cNvPr>
            <p:cNvSpPr/>
            <p:nvPr/>
          </p:nvSpPr>
          <p:spPr>
            <a:xfrm flipH="1" flipV="1">
              <a:off x="4392146" y="4861547"/>
              <a:ext cx="772816" cy="338015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6553F93-01D2-9C51-D4D2-8A69D5E98204}"/>
                </a:ext>
              </a:extLst>
            </p:cNvPr>
            <p:cNvSpPr/>
            <p:nvPr/>
          </p:nvSpPr>
          <p:spPr>
            <a:xfrm flipH="1" flipV="1">
              <a:off x="3221872" y="4189861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Flowchart: Stored Data 27">
              <a:extLst>
                <a:ext uri="{FF2B5EF4-FFF2-40B4-BE49-F238E27FC236}">
                  <a16:creationId xmlns:a16="http://schemas.microsoft.com/office/drawing/2014/main" id="{B376568E-0BDF-597C-A5B5-F70DDC93CCD3}"/>
                </a:ext>
              </a:extLst>
            </p:cNvPr>
            <p:cNvSpPr/>
            <p:nvPr/>
          </p:nvSpPr>
          <p:spPr>
            <a:xfrm flipH="1" flipV="1">
              <a:off x="3428421" y="4193329"/>
              <a:ext cx="772816" cy="338015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D022F9-2D51-0C42-6E72-E1D243528762}"/>
                </a:ext>
              </a:extLst>
            </p:cNvPr>
            <p:cNvSpPr/>
            <p:nvPr/>
          </p:nvSpPr>
          <p:spPr>
            <a:xfrm flipH="1">
              <a:off x="7258361" y="2308882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0" name="Flowchart: Stored Data 29">
              <a:extLst>
                <a:ext uri="{FF2B5EF4-FFF2-40B4-BE49-F238E27FC236}">
                  <a16:creationId xmlns:a16="http://schemas.microsoft.com/office/drawing/2014/main" id="{C3AC4D4E-7F60-AC47-FFF0-A1857E6628C9}"/>
                </a:ext>
              </a:extLst>
            </p:cNvPr>
            <p:cNvSpPr/>
            <p:nvPr/>
          </p:nvSpPr>
          <p:spPr>
            <a:xfrm flipH="1">
              <a:off x="7464910" y="2312350"/>
              <a:ext cx="772816" cy="338013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B2EF038-DF5C-EEFF-CCE8-079EBF2E589D}"/>
                </a:ext>
              </a:extLst>
            </p:cNvPr>
            <p:cNvSpPr/>
            <p:nvPr/>
          </p:nvSpPr>
          <p:spPr>
            <a:xfrm flipH="1">
              <a:off x="6681058" y="2977099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2" name="Flowchart: Stored Data 31">
              <a:extLst>
                <a:ext uri="{FF2B5EF4-FFF2-40B4-BE49-F238E27FC236}">
                  <a16:creationId xmlns:a16="http://schemas.microsoft.com/office/drawing/2014/main" id="{CE22A01B-3123-5E3D-D51D-9E809EFDC3BB}"/>
                </a:ext>
              </a:extLst>
            </p:cNvPr>
            <p:cNvSpPr/>
            <p:nvPr/>
          </p:nvSpPr>
          <p:spPr>
            <a:xfrm flipH="1">
              <a:off x="6887607" y="2980567"/>
              <a:ext cx="772816" cy="338013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CC7809-12C5-CB8D-51D5-EF81C0FFDB2D}"/>
                </a:ext>
              </a:extLst>
            </p:cNvPr>
            <p:cNvSpPr/>
            <p:nvPr/>
          </p:nvSpPr>
          <p:spPr>
            <a:xfrm flipH="1" flipV="1">
              <a:off x="7258361" y="4858079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4" name="Flowchart: Stored Data 33">
              <a:extLst>
                <a:ext uri="{FF2B5EF4-FFF2-40B4-BE49-F238E27FC236}">
                  <a16:creationId xmlns:a16="http://schemas.microsoft.com/office/drawing/2014/main" id="{120F91E2-A866-A56B-0653-DCB773C21BA1}"/>
                </a:ext>
              </a:extLst>
            </p:cNvPr>
            <p:cNvSpPr/>
            <p:nvPr/>
          </p:nvSpPr>
          <p:spPr>
            <a:xfrm flipH="1" flipV="1">
              <a:off x="7464910" y="4861547"/>
              <a:ext cx="772816" cy="338015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A62E80B-C8E6-179E-FE2C-3A1382C6E58C}"/>
                </a:ext>
              </a:extLst>
            </p:cNvPr>
            <p:cNvSpPr/>
            <p:nvPr/>
          </p:nvSpPr>
          <p:spPr>
            <a:xfrm flipH="1" flipV="1">
              <a:off x="6681058" y="4189861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6" name="Flowchart: Stored Data 35">
              <a:extLst>
                <a:ext uri="{FF2B5EF4-FFF2-40B4-BE49-F238E27FC236}">
                  <a16:creationId xmlns:a16="http://schemas.microsoft.com/office/drawing/2014/main" id="{63F885B5-ADAE-89B3-E045-E948C334D4BB}"/>
                </a:ext>
              </a:extLst>
            </p:cNvPr>
            <p:cNvSpPr/>
            <p:nvPr/>
          </p:nvSpPr>
          <p:spPr>
            <a:xfrm flipH="1" flipV="1">
              <a:off x="6887607" y="4193329"/>
              <a:ext cx="772816" cy="338015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93718D1-056F-5478-60E3-6AFCE4A104AF}"/>
                </a:ext>
              </a:extLst>
            </p:cNvPr>
            <p:cNvSpPr/>
            <p:nvPr/>
          </p:nvSpPr>
          <p:spPr>
            <a:xfrm flipH="1">
              <a:off x="8350769" y="4925526"/>
              <a:ext cx="1590770" cy="1746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" panose="02040502050405020303" pitchFamily="18" charset="0"/>
                  <a:cs typeface="Segoe UI" panose="020B0502040204020203" pitchFamily="34" charset="0"/>
                </a:rPr>
                <a:t>Predictive Maintenance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4E3DE9-8C2F-E6D2-3A91-772A06BD72A1}"/>
                </a:ext>
              </a:extLst>
            </p:cNvPr>
            <p:cNvSpPr/>
            <p:nvPr/>
          </p:nvSpPr>
          <p:spPr>
            <a:xfrm flipH="1">
              <a:off x="6185676" y="1621608"/>
              <a:ext cx="1840449" cy="3493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1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" panose="02040502050405020303" pitchFamily="18" charset="0"/>
                  <a:cs typeface="Segoe UI" panose="020B0502040204020203" pitchFamily="34" charset="0"/>
                </a:rPr>
                <a:t>More nuanced, accurate, and comprehensive PANN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9EC85B8-60FF-25E7-773B-B945C6A084BF}"/>
                </a:ext>
              </a:extLst>
            </p:cNvPr>
            <p:cNvSpPr/>
            <p:nvPr/>
          </p:nvSpPr>
          <p:spPr>
            <a:xfrm flipH="1">
              <a:off x="4275792" y="3056092"/>
              <a:ext cx="1290161" cy="1601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Model-based Design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325B06-96D1-707D-B041-487A1A0F3E83}"/>
                </a:ext>
              </a:extLst>
            </p:cNvPr>
            <p:cNvSpPr/>
            <p:nvPr/>
          </p:nvSpPr>
          <p:spPr>
            <a:xfrm flipH="1">
              <a:off x="4275792" y="4215897"/>
              <a:ext cx="1352384" cy="3202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Co-design of topology, circuit, and control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A2F59D-177D-ECBA-CD29-B31CADF539C5}"/>
                </a:ext>
              </a:extLst>
            </p:cNvPr>
            <p:cNvSpPr/>
            <p:nvPr/>
          </p:nvSpPr>
          <p:spPr>
            <a:xfrm flipH="1">
              <a:off x="5271563" y="4866981"/>
              <a:ext cx="1488650" cy="3202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Hybrid data-driven and physics-based modeling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7602E5-6918-3600-FBDD-BC2DBD0AD7F7}"/>
                </a:ext>
              </a:extLst>
            </p:cNvPr>
            <p:cNvSpPr/>
            <p:nvPr/>
          </p:nvSpPr>
          <p:spPr>
            <a:xfrm flipH="1">
              <a:off x="5271563" y="2292185"/>
              <a:ext cx="1054314" cy="3493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Design Automation</a:t>
              </a:r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8133AC2-9722-B7DF-5829-EF731D306C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3158" y="3578492"/>
              <a:ext cx="344314" cy="354931"/>
            </a:xfrm>
            <a:custGeom>
              <a:avLst/>
              <a:gdLst>
                <a:gd name="T0" fmla="*/ 94 w 96"/>
                <a:gd name="T1" fmla="*/ 44 h 96"/>
                <a:gd name="T2" fmla="*/ 56 w 96"/>
                <a:gd name="T3" fmla="*/ 44 h 96"/>
                <a:gd name="T4" fmla="*/ 56 w 96"/>
                <a:gd name="T5" fmla="*/ 40 h 96"/>
                <a:gd name="T6" fmla="*/ 48 w 96"/>
                <a:gd name="T7" fmla="*/ 32 h 96"/>
                <a:gd name="T8" fmla="*/ 36 w 96"/>
                <a:gd name="T9" fmla="*/ 32 h 96"/>
                <a:gd name="T10" fmla="*/ 32 w 96"/>
                <a:gd name="T11" fmla="*/ 28 h 96"/>
                <a:gd name="T12" fmla="*/ 32 w 96"/>
                <a:gd name="T13" fmla="*/ 16 h 96"/>
                <a:gd name="T14" fmla="*/ 54 w 96"/>
                <a:gd name="T15" fmla="*/ 16 h 96"/>
                <a:gd name="T16" fmla="*/ 56 w 96"/>
                <a:gd name="T17" fmla="*/ 14 h 96"/>
                <a:gd name="T18" fmla="*/ 56 w 96"/>
                <a:gd name="T19" fmla="*/ 2 h 96"/>
                <a:gd name="T20" fmla="*/ 54 w 96"/>
                <a:gd name="T21" fmla="*/ 0 h 96"/>
                <a:gd name="T22" fmla="*/ 2 w 96"/>
                <a:gd name="T23" fmla="*/ 0 h 96"/>
                <a:gd name="T24" fmla="*/ 0 w 96"/>
                <a:gd name="T25" fmla="*/ 2 h 96"/>
                <a:gd name="T26" fmla="*/ 0 w 96"/>
                <a:gd name="T27" fmla="*/ 14 h 96"/>
                <a:gd name="T28" fmla="*/ 2 w 96"/>
                <a:gd name="T29" fmla="*/ 16 h 96"/>
                <a:gd name="T30" fmla="*/ 28 w 96"/>
                <a:gd name="T31" fmla="*/ 16 h 96"/>
                <a:gd name="T32" fmla="*/ 28 w 96"/>
                <a:gd name="T33" fmla="*/ 28 h 96"/>
                <a:gd name="T34" fmla="*/ 36 w 96"/>
                <a:gd name="T35" fmla="*/ 36 h 96"/>
                <a:gd name="T36" fmla="*/ 48 w 96"/>
                <a:gd name="T37" fmla="*/ 36 h 96"/>
                <a:gd name="T38" fmla="*/ 52 w 96"/>
                <a:gd name="T39" fmla="*/ 40 h 96"/>
                <a:gd name="T40" fmla="*/ 52 w 96"/>
                <a:gd name="T41" fmla="*/ 44 h 96"/>
                <a:gd name="T42" fmla="*/ 42 w 96"/>
                <a:gd name="T43" fmla="*/ 44 h 96"/>
                <a:gd name="T44" fmla="*/ 40 w 96"/>
                <a:gd name="T45" fmla="*/ 46 h 96"/>
                <a:gd name="T46" fmla="*/ 40 w 96"/>
                <a:gd name="T47" fmla="*/ 58 h 96"/>
                <a:gd name="T48" fmla="*/ 42 w 96"/>
                <a:gd name="T49" fmla="*/ 60 h 96"/>
                <a:gd name="T50" fmla="*/ 72 w 96"/>
                <a:gd name="T51" fmla="*/ 60 h 96"/>
                <a:gd name="T52" fmla="*/ 72 w 96"/>
                <a:gd name="T53" fmla="*/ 80 h 96"/>
                <a:gd name="T54" fmla="*/ 68 w 96"/>
                <a:gd name="T55" fmla="*/ 84 h 96"/>
                <a:gd name="T56" fmla="*/ 56 w 96"/>
                <a:gd name="T57" fmla="*/ 84 h 96"/>
                <a:gd name="T58" fmla="*/ 56 w 96"/>
                <a:gd name="T59" fmla="*/ 82 h 96"/>
                <a:gd name="T60" fmla="*/ 54 w 96"/>
                <a:gd name="T61" fmla="*/ 80 h 96"/>
                <a:gd name="T62" fmla="*/ 2 w 96"/>
                <a:gd name="T63" fmla="*/ 80 h 96"/>
                <a:gd name="T64" fmla="*/ 0 w 96"/>
                <a:gd name="T65" fmla="*/ 82 h 96"/>
                <a:gd name="T66" fmla="*/ 0 w 96"/>
                <a:gd name="T67" fmla="*/ 94 h 96"/>
                <a:gd name="T68" fmla="*/ 2 w 96"/>
                <a:gd name="T69" fmla="*/ 96 h 96"/>
                <a:gd name="T70" fmla="*/ 54 w 96"/>
                <a:gd name="T71" fmla="*/ 96 h 96"/>
                <a:gd name="T72" fmla="*/ 56 w 96"/>
                <a:gd name="T73" fmla="*/ 94 h 96"/>
                <a:gd name="T74" fmla="*/ 56 w 96"/>
                <a:gd name="T75" fmla="*/ 88 h 96"/>
                <a:gd name="T76" fmla="*/ 68 w 96"/>
                <a:gd name="T77" fmla="*/ 88 h 96"/>
                <a:gd name="T78" fmla="*/ 76 w 96"/>
                <a:gd name="T79" fmla="*/ 80 h 96"/>
                <a:gd name="T80" fmla="*/ 76 w 96"/>
                <a:gd name="T81" fmla="*/ 60 h 96"/>
                <a:gd name="T82" fmla="*/ 94 w 96"/>
                <a:gd name="T83" fmla="*/ 60 h 96"/>
                <a:gd name="T84" fmla="*/ 96 w 96"/>
                <a:gd name="T85" fmla="*/ 58 h 96"/>
                <a:gd name="T86" fmla="*/ 96 w 96"/>
                <a:gd name="T87" fmla="*/ 46 h 96"/>
                <a:gd name="T88" fmla="*/ 94 w 96"/>
                <a:gd name="T89" fmla="*/ 4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96">
                  <a:moveTo>
                    <a:pt x="94" y="44"/>
                  </a:move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2" y="32"/>
                    <a:pt x="48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2"/>
                    <a:pt x="32" y="30"/>
                    <a:pt x="32" y="2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5"/>
                    <a:pt x="56" y="14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1"/>
                    <a:pt x="55" y="0"/>
                    <a:pt x="5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32"/>
                    <a:pt x="32" y="36"/>
                    <a:pt x="36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50" y="36"/>
                    <a:pt x="52" y="38"/>
                    <a:pt x="52" y="4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4"/>
                    <a:pt x="40" y="45"/>
                    <a:pt x="40" y="46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9"/>
                    <a:pt x="41" y="60"/>
                    <a:pt x="4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82"/>
                    <a:pt x="70" y="84"/>
                    <a:pt x="68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1"/>
                    <a:pt x="55" y="80"/>
                    <a:pt x="54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1" y="80"/>
                    <a:pt x="0" y="81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5" y="96"/>
                    <a:pt x="56" y="95"/>
                    <a:pt x="56" y="9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72" y="88"/>
                    <a:pt x="76" y="84"/>
                    <a:pt x="76" y="8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5" y="60"/>
                    <a:pt x="96" y="59"/>
                    <a:pt x="96" y="58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5"/>
                    <a:pt x="95" y="44"/>
                    <a:pt x="94" y="44"/>
                  </a:cubicBezTo>
                  <a:close/>
                </a:path>
              </a:pathLst>
            </a:custGeom>
            <a:solidFill>
              <a:srgbClr val="16A7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08C18A3-4018-05F6-3A58-4C6128319CA4}"/>
                </a:ext>
              </a:extLst>
            </p:cNvPr>
            <p:cNvGrpSpPr/>
            <p:nvPr/>
          </p:nvGrpSpPr>
          <p:grpSpPr>
            <a:xfrm>
              <a:off x="5213426" y="1739756"/>
              <a:ext cx="201559" cy="140293"/>
              <a:chOff x="5213426" y="1739756"/>
              <a:chExt cx="201559" cy="140293"/>
            </a:xfrm>
            <a:solidFill>
              <a:srgbClr val="16A7CB"/>
            </a:solidFill>
          </p:grpSpPr>
          <p:sp>
            <p:nvSpPr>
              <p:cNvPr id="168" name="Freeform 22">
                <a:extLst>
                  <a:ext uri="{FF2B5EF4-FFF2-40B4-BE49-F238E27FC236}">
                    <a16:creationId xmlns:a16="http://schemas.microsoft.com/office/drawing/2014/main" id="{47703D52-EADA-C075-E0EC-933833AE6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339" y="1739756"/>
                <a:ext cx="67482" cy="56827"/>
              </a:xfrm>
              <a:custGeom>
                <a:avLst/>
                <a:gdLst>
                  <a:gd name="T0" fmla="*/ 2 w 32"/>
                  <a:gd name="T1" fmla="*/ 27 h 27"/>
                  <a:gd name="T2" fmla="*/ 1 w 32"/>
                  <a:gd name="T3" fmla="*/ 27 h 27"/>
                  <a:gd name="T4" fmla="*/ 1 w 32"/>
                  <a:gd name="T5" fmla="*/ 24 h 27"/>
                  <a:gd name="T6" fmla="*/ 24 w 32"/>
                  <a:gd name="T7" fmla="*/ 1 h 27"/>
                  <a:gd name="T8" fmla="*/ 27 w 32"/>
                  <a:gd name="T9" fmla="*/ 1 h 27"/>
                  <a:gd name="T10" fmla="*/ 31 w 32"/>
                  <a:gd name="T11" fmla="*/ 6 h 27"/>
                  <a:gd name="T12" fmla="*/ 31 w 32"/>
                  <a:gd name="T13" fmla="*/ 8 h 27"/>
                  <a:gd name="T14" fmla="*/ 29 w 32"/>
                  <a:gd name="T15" fmla="*/ 8 h 27"/>
                  <a:gd name="T16" fmla="*/ 25 w 32"/>
                  <a:gd name="T17" fmla="*/ 5 h 27"/>
                  <a:gd name="T18" fmla="*/ 4 w 32"/>
                  <a:gd name="T19" fmla="*/ 27 h 27"/>
                  <a:gd name="T20" fmla="*/ 2 w 32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7">
                    <a:moveTo>
                      <a:pt x="2" y="27"/>
                    </a:moveTo>
                    <a:cubicBezTo>
                      <a:pt x="2" y="27"/>
                      <a:pt x="1" y="27"/>
                      <a:pt x="1" y="27"/>
                    </a:cubicBezTo>
                    <a:cubicBezTo>
                      <a:pt x="0" y="26"/>
                      <a:pt x="0" y="25"/>
                      <a:pt x="1" y="2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2" y="6"/>
                      <a:pt x="32" y="8"/>
                      <a:pt x="31" y="8"/>
                    </a:cubicBezTo>
                    <a:cubicBezTo>
                      <a:pt x="31" y="9"/>
                      <a:pt x="29" y="9"/>
                      <a:pt x="29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7"/>
                      <a:pt x="3" y="27"/>
                      <a:pt x="2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9" name="Freeform 23">
                <a:extLst>
                  <a:ext uri="{FF2B5EF4-FFF2-40B4-BE49-F238E27FC236}">
                    <a16:creationId xmlns:a16="http://schemas.microsoft.com/office/drawing/2014/main" id="{FD06C8FF-103C-16D8-0B68-0A05CC5D3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426" y="1799247"/>
                <a:ext cx="63043" cy="80802"/>
              </a:xfrm>
              <a:custGeom>
                <a:avLst/>
                <a:gdLst>
                  <a:gd name="T0" fmla="*/ 24 w 30"/>
                  <a:gd name="T1" fmla="*/ 38 h 38"/>
                  <a:gd name="T2" fmla="*/ 23 w 30"/>
                  <a:gd name="T3" fmla="*/ 37 h 38"/>
                  <a:gd name="T4" fmla="*/ 1 w 30"/>
                  <a:gd name="T5" fmla="*/ 15 h 38"/>
                  <a:gd name="T6" fmla="*/ 1 w 30"/>
                  <a:gd name="T7" fmla="*/ 12 h 38"/>
                  <a:gd name="T8" fmla="*/ 12 w 30"/>
                  <a:gd name="T9" fmla="*/ 1 h 38"/>
                  <a:gd name="T10" fmla="*/ 14 w 30"/>
                  <a:gd name="T11" fmla="*/ 1 h 38"/>
                  <a:gd name="T12" fmla="*/ 19 w 30"/>
                  <a:gd name="T13" fmla="*/ 5 h 38"/>
                  <a:gd name="T14" fmla="*/ 19 w 30"/>
                  <a:gd name="T15" fmla="*/ 8 h 38"/>
                  <a:gd name="T16" fmla="*/ 16 w 30"/>
                  <a:gd name="T17" fmla="*/ 8 h 38"/>
                  <a:gd name="T18" fmla="*/ 13 w 30"/>
                  <a:gd name="T19" fmla="*/ 5 h 38"/>
                  <a:gd name="T20" fmla="*/ 5 w 30"/>
                  <a:gd name="T21" fmla="*/ 14 h 38"/>
                  <a:gd name="T22" fmla="*/ 24 w 30"/>
                  <a:gd name="T23" fmla="*/ 33 h 38"/>
                  <a:gd name="T24" fmla="*/ 26 w 30"/>
                  <a:gd name="T25" fmla="*/ 31 h 38"/>
                  <a:gd name="T26" fmla="*/ 29 w 30"/>
                  <a:gd name="T27" fmla="*/ 31 h 38"/>
                  <a:gd name="T28" fmla="*/ 29 w 30"/>
                  <a:gd name="T29" fmla="*/ 34 h 38"/>
                  <a:gd name="T30" fmla="*/ 25 w 30"/>
                  <a:gd name="T31" fmla="*/ 37 h 38"/>
                  <a:gd name="T32" fmla="*/ 24 w 30"/>
                  <a:gd name="T3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38">
                    <a:moveTo>
                      <a:pt x="24" y="38"/>
                    </a:moveTo>
                    <a:cubicBezTo>
                      <a:pt x="24" y="38"/>
                      <a:pt x="23" y="37"/>
                      <a:pt x="23" y="37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4" y="0"/>
                      <a:pt x="14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6"/>
                      <a:pt x="19" y="7"/>
                      <a:pt x="19" y="8"/>
                    </a:cubicBezTo>
                    <a:cubicBezTo>
                      <a:pt x="18" y="9"/>
                      <a:pt x="17" y="9"/>
                      <a:pt x="16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7" y="30"/>
                      <a:pt x="28" y="30"/>
                      <a:pt x="29" y="31"/>
                    </a:cubicBezTo>
                    <a:cubicBezTo>
                      <a:pt x="30" y="31"/>
                      <a:pt x="30" y="33"/>
                      <a:pt x="29" y="34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8"/>
                      <a:pt x="2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73" name="Freeform 24">
                <a:extLst>
                  <a:ext uri="{FF2B5EF4-FFF2-40B4-BE49-F238E27FC236}">
                    <a16:creationId xmlns:a16="http://schemas.microsoft.com/office/drawing/2014/main" id="{1B299C2D-8866-AD29-7CC9-70E956626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3383" y="1739756"/>
                <a:ext cx="161602" cy="140292"/>
              </a:xfrm>
              <a:custGeom>
                <a:avLst/>
                <a:gdLst>
                  <a:gd name="T0" fmla="*/ 76 w 77"/>
                  <a:gd name="T1" fmla="*/ 12 h 66"/>
                  <a:gd name="T2" fmla="*/ 65 w 77"/>
                  <a:gd name="T3" fmla="*/ 1 h 66"/>
                  <a:gd name="T4" fmla="*/ 63 w 77"/>
                  <a:gd name="T5" fmla="*/ 1 h 66"/>
                  <a:gd name="T6" fmla="*/ 25 w 77"/>
                  <a:gd name="T7" fmla="*/ 39 h 66"/>
                  <a:gd name="T8" fmla="*/ 15 w 77"/>
                  <a:gd name="T9" fmla="*/ 29 h 66"/>
                  <a:gd name="T10" fmla="*/ 12 w 77"/>
                  <a:gd name="T11" fmla="*/ 29 h 66"/>
                  <a:gd name="T12" fmla="*/ 1 w 77"/>
                  <a:gd name="T13" fmla="*/ 40 h 66"/>
                  <a:gd name="T14" fmla="*/ 1 w 77"/>
                  <a:gd name="T15" fmla="*/ 43 h 66"/>
                  <a:gd name="T16" fmla="*/ 23 w 77"/>
                  <a:gd name="T17" fmla="*/ 65 h 66"/>
                  <a:gd name="T18" fmla="*/ 25 w 77"/>
                  <a:gd name="T19" fmla="*/ 66 h 66"/>
                  <a:gd name="T20" fmla="*/ 26 w 77"/>
                  <a:gd name="T21" fmla="*/ 65 h 66"/>
                  <a:gd name="T22" fmla="*/ 76 w 77"/>
                  <a:gd name="T23" fmla="*/ 15 h 66"/>
                  <a:gd name="T24" fmla="*/ 76 w 77"/>
                  <a:gd name="T25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6">
                    <a:moveTo>
                      <a:pt x="76" y="12"/>
                    </a:move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3" y="0"/>
                      <a:pt x="63" y="1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4" y="28"/>
                      <a:pt x="13" y="28"/>
                      <a:pt x="12" y="29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1"/>
                      <a:pt x="0" y="42"/>
                      <a:pt x="1" y="43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4" y="66"/>
                      <a:pt x="25" y="66"/>
                    </a:cubicBezTo>
                    <a:cubicBezTo>
                      <a:pt x="25" y="66"/>
                      <a:pt x="26" y="65"/>
                      <a:pt x="26" y="65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7" y="14"/>
                      <a:pt x="77" y="13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BFE426-72CA-5D3E-ADD7-552CAC0BEA44}"/>
                </a:ext>
              </a:extLst>
            </p:cNvPr>
            <p:cNvGrpSpPr/>
            <p:nvPr/>
          </p:nvGrpSpPr>
          <p:grpSpPr>
            <a:xfrm>
              <a:off x="5207100" y="5597548"/>
              <a:ext cx="201561" cy="202446"/>
              <a:chOff x="5207100" y="5597548"/>
              <a:chExt cx="201561" cy="202446"/>
            </a:xfrm>
            <a:solidFill>
              <a:srgbClr val="16A7CB"/>
            </a:solidFill>
          </p:grpSpPr>
          <p:sp>
            <p:nvSpPr>
              <p:cNvPr id="164" name="Freeform 63">
                <a:extLst>
                  <a:ext uri="{FF2B5EF4-FFF2-40B4-BE49-F238E27FC236}">
                    <a16:creationId xmlns:a16="http://schemas.microsoft.com/office/drawing/2014/main" id="{DCA04179-46BE-0C03-3D8E-722CF21C3D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07100" y="5597548"/>
                <a:ext cx="201561" cy="185575"/>
              </a:xfrm>
              <a:custGeom>
                <a:avLst/>
                <a:gdLst>
                  <a:gd name="T0" fmla="*/ 20 w 96"/>
                  <a:gd name="T1" fmla="*/ 88 h 88"/>
                  <a:gd name="T2" fmla="*/ 8 w 96"/>
                  <a:gd name="T3" fmla="*/ 75 h 88"/>
                  <a:gd name="T4" fmla="*/ 17 w 96"/>
                  <a:gd name="T5" fmla="*/ 65 h 88"/>
                  <a:gd name="T6" fmla="*/ 2 w 96"/>
                  <a:gd name="T7" fmla="*/ 56 h 88"/>
                  <a:gd name="T8" fmla="*/ 0 w 96"/>
                  <a:gd name="T9" fmla="*/ 42 h 88"/>
                  <a:gd name="T10" fmla="*/ 13 w 96"/>
                  <a:gd name="T11" fmla="*/ 40 h 88"/>
                  <a:gd name="T12" fmla="*/ 8 w 96"/>
                  <a:gd name="T13" fmla="*/ 23 h 88"/>
                  <a:gd name="T14" fmla="*/ 8 w 96"/>
                  <a:gd name="T15" fmla="*/ 20 h 88"/>
                  <a:gd name="T16" fmla="*/ 23 w 96"/>
                  <a:gd name="T17" fmla="*/ 8 h 88"/>
                  <a:gd name="T18" fmla="*/ 40 w 96"/>
                  <a:gd name="T19" fmla="*/ 13 h 88"/>
                  <a:gd name="T20" fmla="*/ 42 w 96"/>
                  <a:gd name="T21" fmla="*/ 0 h 88"/>
                  <a:gd name="T22" fmla="*/ 56 w 96"/>
                  <a:gd name="T23" fmla="*/ 2 h 88"/>
                  <a:gd name="T24" fmla="*/ 65 w 96"/>
                  <a:gd name="T25" fmla="*/ 17 h 88"/>
                  <a:gd name="T26" fmla="*/ 76 w 96"/>
                  <a:gd name="T27" fmla="*/ 8 h 88"/>
                  <a:gd name="T28" fmla="*/ 88 w 96"/>
                  <a:gd name="T29" fmla="*/ 21 h 88"/>
                  <a:gd name="T30" fmla="*/ 79 w 96"/>
                  <a:gd name="T31" fmla="*/ 31 h 88"/>
                  <a:gd name="T32" fmla="*/ 94 w 96"/>
                  <a:gd name="T33" fmla="*/ 40 h 88"/>
                  <a:gd name="T34" fmla="*/ 96 w 96"/>
                  <a:gd name="T35" fmla="*/ 54 h 88"/>
                  <a:gd name="T36" fmla="*/ 83 w 96"/>
                  <a:gd name="T37" fmla="*/ 56 h 88"/>
                  <a:gd name="T38" fmla="*/ 88 w 96"/>
                  <a:gd name="T39" fmla="*/ 73 h 88"/>
                  <a:gd name="T40" fmla="*/ 76 w 96"/>
                  <a:gd name="T41" fmla="*/ 88 h 88"/>
                  <a:gd name="T42" fmla="*/ 64 w 96"/>
                  <a:gd name="T43" fmla="*/ 78 h 88"/>
                  <a:gd name="T44" fmla="*/ 67 w 96"/>
                  <a:gd name="T45" fmla="*/ 76 h 88"/>
                  <a:gd name="T46" fmla="*/ 83 w 96"/>
                  <a:gd name="T47" fmla="*/ 75 h 88"/>
                  <a:gd name="T48" fmla="*/ 75 w 96"/>
                  <a:gd name="T49" fmla="*/ 65 h 88"/>
                  <a:gd name="T50" fmla="*/ 81 w 96"/>
                  <a:gd name="T51" fmla="*/ 52 h 88"/>
                  <a:gd name="T52" fmla="*/ 92 w 96"/>
                  <a:gd name="T53" fmla="*/ 44 h 88"/>
                  <a:gd name="T54" fmla="*/ 79 w 96"/>
                  <a:gd name="T55" fmla="*/ 42 h 88"/>
                  <a:gd name="T56" fmla="*/ 76 w 96"/>
                  <a:gd name="T57" fmla="*/ 29 h 88"/>
                  <a:gd name="T58" fmla="*/ 75 w 96"/>
                  <a:gd name="T59" fmla="*/ 13 h 88"/>
                  <a:gd name="T60" fmla="*/ 65 w 96"/>
                  <a:gd name="T61" fmla="*/ 21 h 88"/>
                  <a:gd name="T62" fmla="*/ 52 w 96"/>
                  <a:gd name="T63" fmla="*/ 15 h 88"/>
                  <a:gd name="T64" fmla="*/ 44 w 96"/>
                  <a:gd name="T65" fmla="*/ 4 h 88"/>
                  <a:gd name="T66" fmla="*/ 42 w 96"/>
                  <a:gd name="T67" fmla="*/ 17 h 88"/>
                  <a:gd name="T68" fmla="*/ 29 w 96"/>
                  <a:gd name="T69" fmla="*/ 20 h 88"/>
                  <a:gd name="T70" fmla="*/ 13 w 96"/>
                  <a:gd name="T71" fmla="*/ 21 h 88"/>
                  <a:gd name="T72" fmla="*/ 21 w 96"/>
                  <a:gd name="T73" fmla="*/ 31 h 88"/>
                  <a:gd name="T74" fmla="*/ 15 w 96"/>
                  <a:gd name="T75" fmla="*/ 44 h 88"/>
                  <a:gd name="T76" fmla="*/ 4 w 96"/>
                  <a:gd name="T77" fmla="*/ 52 h 88"/>
                  <a:gd name="T78" fmla="*/ 17 w 96"/>
                  <a:gd name="T79" fmla="*/ 54 h 88"/>
                  <a:gd name="T80" fmla="*/ 20 w 96"/>
                  <a:gd name="T81" fmla="*/ 67 h 88"/>
                  <a:gd name="T82" fmla="*/ 21 w 96"/>
                  <a:gd name="T83" fmla="*/ 83 h 88"/>
                  <a:gd name="T84" fmla="*/ 32 w 96"/>
                  <a:gd name="T85" fmla="*/ 76 h 88"/>
                  <a:gd name="T86" fmla="*/ 23 w 96"/>
                  <a:gd name="T87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88">
                    <a:moveTo>
                      <a:pt x="21" y="88"/>
                    </a:moveTo>
                    <a:cubicBezTo>
                      <a:pt x="21" y="88"/>
                      <a:pt x="20" y="88"/>
                      <a:pt x="20" y="88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6"/>
                      <a:pt x="8" y="75"/>
                      <a:pt x="8" y="75"/>
                    </a:cubicBezTo>
                    <a:cubicBezTo>
                      <a:pt x="8" y="74"/>
                      <a:pt x="8" y="74"/>
                      <a:pt x="8" y="73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5" y="63"/>
                      <a:pt x="14" y="59"/>
                      <a:pt x="13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1"/>
                      <a:pt x="1" y="40"/>
                      <a:pt x="2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37"/>
                      <a:pt x="15" y="33"/>
                      <a:pt x="17" y="3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2" y="8"/>
                      <a:pt x="23" y="8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5"/>
                      <a:pt x="37" y="14"/>
                      <a:pt x="40" y="13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1" y="0"/>
                      <a:pt x="4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9" y="14"/>
                      <a:pt x="63" y="15"/>
                      <a:pt x="65" y="1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5" y="8"/>
                      <a:pt x="76" y="8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0"/>
                      <a:pt x="88" y="21"/>
                      <a:pt x="88" y="21"/>
                    </a:cubicBezTo>
                    <a:cubicBezTo>
                      <a:pt x="88" y="22"/>
                      <a:pt x="88" y="22"/>
                      <a:pt x="88" y="23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81" y="33"/>
                      <a:pt x="82" y="37"/>
                      <a:pt x="83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5" y="40"/>
                      <a:pt x="96" y="41"/>
                      <a:pt x="96" y="42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55"/>
                      <a:pt x="95" y="56"/>
                      <a:pt x="94" y="56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9"/>
                      <a:pt x="81" y="63"/>
                      <a:pt x="79" y="65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88" y="74"/>
                      <a:pt x="88" y="76"/>
                      <a:pt x="88" y="76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6" y="88"/>
                      <a:pt x="74" y="88"/>
                      <a:pt x="73" y="8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3" y="78"/>
                      <a:pt x="63" y="76"/>
                      <a:pt x="64" y="76"/>
                    </a:cubicBezTo>
                    <a:cubicBezTo>
                      <a:pt x="65" y="75"/>
                      <a:pt x="66" y="75"/>
                      <a:pt x="67" y="76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5" y="66"/>
                      <a:pt x="75" y="65"/>
                      <a:pt x="75" y="65"/>
                    </a:cubicBezTo>
                    <a:cubicBezTo>
                      <a:pt x="77" y="62"/>
                      <a:pt x="79" y="56"/>
                      <a:pt x="79" y="54"/>
                    </a:cubicBezTo>
                    <a:cubicBezTo>
                      <a:pt x="79" y="53"/>
                      <a:pt x="80" y="52"/>
                      <a:pt x="81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0" y="44"/>
                      <a:pt x="79" y="43"/>
                      <a:pt x="79" y="42"/>
                    </a:cubicBezTo>
                    <a:cubicBezTo>
                      <a:pt x="79" y="40"/>
                      <a:pt x="77" y="34"/>
                      <a:pt x="75" y="31"/>
                    </a:cubicBezTo>
                    <a:cubicBezTo>
                      <a:pt x="75" y="31"/>
                      <a:pt x="75" y="30"/>
                      <a:pt x="76" y="29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6" y="21"/>
                      <a:pt x="65" y="21"/>
                      <a:pt x="65" y="21"/>
                    </a:cubicBezTo>
                    <a:cubicBezTo>
                      <a:pt x="62" y="19"/>
                      <a:pt x="57" y="18"/>
                      <a:pt x="54" y="17"/>
                    </a:cubicBezTo>
                    <a:cubicBezTo>
                      <a:pt x="53" y="17"/>
                      <a:pt x="52" y="16"/>
                      <a:pt x="52" y="15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6"/>
                      <a:pt x="43" y="17"/>
                      <a:pt x="42" y="17"/>
                    </a:cubicBezTo>
                    <a:cubicBezTo>
                      <a:pt x="39" y="18"/>
                      <a:pt x="34" y="19"/>
                      <a:pt x="31" y="21"/>
                    </a:cubicBezTo>
                    <a:cubicBezTo>
                      <a:pt x="31" y="21"/>
                      <a:pt x="30" y="21"/>
                      <a:pt x="29" y="2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1" y="30"/>
                      <a:pt x="21" y="31"/>
                      <a:pt x="21" y="31"/>
                    </a:cubicBezTo>
                    <a:cubicBezTo>
                      <a:pt x="19" y="34"/>
                      <a:pt x="17" y="40"/>
                      <a:pt x="17" y="42"/>
                    </a:cubicBezTo>
                    <a:cubicBezTo>
                      <a:pt x="17" y="43"/>
                      <a:pt x="16" y="44"/>
                      <a:pt x="15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6" y="52"/>
                      <a:pt x="17" y="53"/>
                      <a:pt x="17" y="54"/>
                    </a:cubicBezTo>
                    <a:cubicBezTo>
                      <a:pt x="17" y="56"/>
                      <a:pt x="19" y="62"/>
                      <a:pt x="21" y="65"/>
                    </a:cubicBezTo>
                    <a:cubicBezTo>
                      <a:pt x="21" y="65"/>
                      <a:pt x="21" y="66"/>
                      <a:pt x="20" y="67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30" y="75"/>
                      <a:pt x="31" y="75"/>
                      <a:pt x="32" y="76"/>
                    </a:cubicBezTo>
                    <a:cubicBezTo>
                      <a:pt x="33" y="76"/>
                      <a:pt x="33" y="78"/>
                      <a:pt x="32" y="78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2" y="88"/>
                      <a:pt x="22" y="88"/>
                      <a:pt x="21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5" name="Freeform 64">
                <a:extLst>
                  <a:ext uri="{FF2B5EF4-FFF2-40B4-BE49-F238E27FC236}">
                    <a16:creationId xmlns:a16="http://schemas.microsoft.com/office/drawing/2014/main" id="{233F548A-A382-C353-7FDF-ABABEBEC6BB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90566" y="5766253"/>
                <a:ext cx="33741" cy="8879"/>
              </a:xfrm>
              <a:custGeom>
                <a:avLst/>
                <a:gdLst>
                  <a:gd name="T0" fmla="*/ 14 w 16"/>
                  <a:gd name="T1" fmla="*/ 4 h 4"/>
                  <a:gd name="T2" fmla="*/ 2 w 16"/>
                  <a:gd name="T3" fmla="*/ 4 h 4"/>
                  <a:gd name="T4" fmla="*/ 0 w 16"/>
                  <a:gd name="T5" fmla="*/ 2 h 4"/>
                  <a:gd name="T6" fmla="*/ 2 w 16"/>
                  <a:gd name="T7" fmla="*/ 0 h 4"/>
                  <a:gd name="T8" fmla="*/ 14 w 16"/>
                  <a:gd name="T9" fmla="*/ 0 h 4"/>
                  <a:gd name="T10" fmla="*/ 16 w 16"/>
                  <a:gd name="T11" fmla="*/ 2 h 4"/>
                  <a:gd name="T12" fmla="*/ 14 w 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1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3"/>
                      <a:pt x="15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6" name="Freeform 65">
                <a:extLst>
                  <a:ext uri="{FF2B5EF4-FFF2-40B4-BE49-F238E27FC236}">
                    <a16:creationId xmlns:a16="http://schemas.microsoft.com/office/drawing/2014/main" id="{5A3274E5-CC7E-BB49-F533-30241FC55B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90566" y="5783123"/>
                <a:ext cx="33741" cy="16871"/>
              </a:xfrm>
              <a:custGeom>
                <a:avLst/>
                <a:gdLst>
                  <a:gd name="T0" fmla="*/ 14 w 16"/>
                  <a:gd name="T1" fmla="*/ 0 h 8"/>
                  <a:gd name="T2" fmla="*/ 2 w 16"/>
                  <a:gd name="T3" fmla="*/ 0 h 8"/>
                  <a:gd name="T4" fmla="*/ 0 w 16"/>
                  <a:gd name="T5" fmla="*/ 2 h 8"/>
                  <a:gd name="T6" fmla="*/ 2 w 16"/>
                  <a:gd name="T7" fmla="*/ 4 h 8"/>
                  <a:gd name="T8" fmla="*/ 6 w 16"/>
                  <a:gd name="T9" fmla="*/ 4 h 8"/>
                  <a:gd name="T10" fmla="*/ 6 w 16"/>
                  <a:gd name="T11" fmla="*/ 6 h 8"/>
                  <a:gd name="T12" fmla="*/ 8 w 16"/>
                  <a:gd name="T13" fmla="*/ 8 h 8"/>
                  <a:gd name="T14" fmla="*/ 10 w 16"/>
                  <a:gd name="T15" fmla="*/ 6 h 8"/>
                  <a:gd name="T16" fmla="*/ 10 w 16"/>
                  <a:gd name="T17" fmla="*/ 4 h 8"/>
                  <a:gd name="T18" fmla="*/ 14 w 16"/>
                  <a:gd name="T19" fmla="*/ 4 h 8"/>
                  <a:gd name="T20" fmla="*/ 16 w 16"/>
                  <a:gd name="T21" fmla="*/ 2 h 8"/>
                  <a:gd name="T22" fmla="*/ 14 w 16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8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7" y="8"/>
                      <a:pt x="8" y="8"/>
                    </a:cubicBezTo>
                    <a:cubicBezTo>
                      <a:pt x="9" y="8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7" name="Freeform 66">
                <a:extLst>
                  <a:ext uri="{FF2B5EF4-FFF2-40B4-BE49-F238E27FC236}">
                    <a16:creationId xmlns:a16="http://schemas.microsoft.com/office/drawing/2014/main" id="{95044A9E-4DC8-3BF2-9D65-FFF13B8265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55048" y="5648160"/>
                <a:ext cx="104776" cy="110102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4 h 52"/>
                  <a:gd name="T4" fmla="*/ 17 w 50"/>
                  <a:gd name="T5" fmla="*/ 47 h 52"/>
                  <a:gd name="T6" fmla="*/ 17 w 50"/>
                  <a:gd name="T7" fmla="*/ 50 h 52"/>
                  <a:gd name="T8" fmla="*/ 19 w 50"/>
                  <a:gd name="T9" fmla="*/ 52 h 52"/>
                  <a:gd name="T10" fmla="*/ 31 w 50"/>
                  <a:gd name="T11" fmla="*/ 52 h 52"/>
                  <a:gd name="T12" fmla="*/ 33 w 50"/>
                  <a:gd name="T13" fmla="*/ 50 h 52"/>
                  <a:gd name="T14" fmla="*/ 33 w 50"/>
                  <a:gd name="T15" fmla="*/ 47 h 52"/>
                  <a:gd name="T16" fmla="*/ 50 w 50"/>
                  <a:gd name="T17" fmla="*/ 24 h 52"/>
                  <a:gd name="T18" fmla="*/ 25 w 50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4"/>
                      <a:pt x="7" y="43"/>
                      <a:pt x="17" y="47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1"/>
                      <a:pt x="18" y="52"/>
                      <a:pt x="19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3" y="51"/>
                      <a:pt x="33" y="5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43" y="43"/>
                      <a:pt x="50" y="34"/>
                      <a:pt x="50" y="24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68DE1FB-394B-1969-87A8-9B2552526D02}"/>
                </a:ext>
              </a:extLst>
            </p:cNvPr>
            <p:cNvSpPr/>
            <p:nvPr/>
          </p:nvSpPr>
          <p:spPr>
            <a:xfrm flipH="1">
              <a:off x="1499272" y="3418124"/>
              <a:ext cx="932384" cy="69877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PANN in PE 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7D0B3A3-7FC5-E3E0-A260-09F0391E6A1E}"/>
                </a:ext>
              </a:extLst>
            </p:cNvPr>
            <p:cNvGrpSpPr/>
            <p:nvPr/>
          </p:nvGrpSpPr>
          <p:grpSpPr>
            <a:xfrm flipH="1">
              <a:off x="2460481" y="3549838"/>
              <a:ext cx="419155" cy="424747"/>
              <a:chOff x="5554663" y="723899"/>
              <a:chExt cx="357187" cy="361952"/>
            </a:xfrm>
            <a:solidFill>
              <a:srgbClr val="D9D9D9"/>
            </a:solidFill>
          </p:grpSpPr>
          <p:sp>
            <p:nvSpPr>
              <p:cNvPr id="145" name="Freeform 68">
                <a:extLst>
                  <a:ext uri="{FF2B5EF4-FFF2-40B4-BE49-F238E27FC236}">
                    <a16:creationId xmlns:a16="http://schemas.microsoft.com/office/drawing/2014/main" id="{5B4E5954-8245-87B4-0C8A-7CB3FDFEB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3" y="949325"/>
                <a:ext cx="131763" cy="136525"/>
              </a:xfrm>
              <a:custGeom>
                <a:avLst/>
                <a:gdLst>
                  <a:gd name="T0" fmla="*/ 12 w 35"/>
                  <a:gd name="T1" fmla="*/ 0 h 36"/>
                  <a:gd name="T2" fmla="*/ 0 w 35"/>
                  <a:gd name="T3" fmla="*/ 21 h 36"/>
                  <a:gd name="T4" fmla="*/ 0 w 35"/>
                  <a:gd name="T5" fmla="*/ 23 h 36"/>
                  <a:gd name="T6" fmla="*/ 2 w 35"/>
                  <a:gd name="T7" fmla="*/ 24 h 36"/>
                  <a:gd name="T8" fmla="*/ 16 w 35"/>
                  <a:gd name="T9" fmla="*/ 22 h 36"/>
                  <a:gd name="T10" fmla="*/ 21 w 35"/>
                  <a:gd name="T11" fmla="*/ 35 h 36"/>
                  <a:gd name="T12" fmla="*/ 23 w 35"/>
                  <a:gd name="T13" fmla="*/ 36 h 36"/>
                  <a:gd name="T14" fmla="*/ 23 w 35"/>
                  <a:gd name="T15" fmla="*/ 36 h 36"/>
                  <a:gd name="T16" fmla="*/ 24 w 35"/>
                  <a:gd name="T17" fmla="*/ 35 h 36"/>
                  <a:gd name="T18" fmla="*/ 35 w 35"/>
                  <a:gd name="T19" fmla="*/ 18 h 36"/>
                  <a:gd name="T20" fmla="*/ 12 w 35"/>
                  <a:gd name="T2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6">
                    <a:moveTo>
                      <a:pt x="12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2"/>
                      <a:pt x="0" y="23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2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5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25" y="15"/>
                      <a:pt x="17" y="8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0" name="Freeform 69">
                <a:extLst>
                  <a:ext uri="{FF2B5EF4-FFF2-40B4-BE49-F238E27FC236}">
                    <a16:creationId xmlns:a16="http://schemas.microsoft.com/office/drawing/2014/main" id="{AB0BE1C6-A76D-62AA-78B6-CE11E61CF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4850" y="954088"/>
                <a:ext cx="127000" cy="131763"/>
              </a:xfrm>
              <a:custGeom>
                <a:avLst/>
                <a:gdLst>
                  <a:gd name="T0" fmla="*/ 34 w 34"/>
                  <a:gd name="T1" fmla="*/ 20 h 35"/>
                  <a:gd name="T2" fmla="*/ 22 w 34"/>
                  <a:gd name="T3" fmla="*/ 0 h 35"/>
                  <a:gd name="T4" fmla="*/ 0 w 34"/>
                  <a:gd name="T5" fmla="*/ 17 h 35"/>
                  <a:gd name="T6" fmla="*/ 10 w 34"/>
                  <a:gd name="T7" fmla="*/ 34 h 35"/>
                  <a:gd name="T8" fmla="*/ 12 w 34"/>
                  <a:gd name="T9" fmla="*/ 35 h 35"/>
                  <a:gd name="T10" fmla="*/ 12 w 34"/>
                  <a:gd name="T11" fmla="*/ 35 h 35"/>
                  <a:gd name="T12" fmla="*/ 13 w 34"/>
                  <a:gd name="T13" fmla="*/ 34 h 35"/>
                  <a:gd name="T14" fmla="*/ 18 w 34"/>
                  <a:gd name="T15" fmla="*/ 21 h 35"/>
                  <a:gd name="T16" fmla="*/ 32 w 34"/>
                  <a:gd name="T17" fmla="*/ 23 h 35"/>
                  <a:gd name="T18" fmla="*/ 34 w 34"/>
                  <a:gd name="T19" fmla="*/ 22 h 35"/>
                  <a:gd name="T20" fmla="*/ 34 w 34"/>
                  <a:gd name="T2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2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7" y="8"/>
                      <a:pt x="9" y="14"/>
                      <a:pt x="0" y="17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5"/>
                      <a:pt x="11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3"/>
                      <a:pt x="34" y="23"/>
                      <a:pt x="34" y="22"/>
                    </a:cubicBezTo>
                    <a:cubicBezTo>
                      <a:pt x="34" y="21"/>
                      <a:pt x="34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1" name="Freeform 70">
                <a:extLst>
                  <a:ext uri="{FF2B5EF4-FFF2-40B4-BE49-F238E27FC236}">
                    <a16:creationId xmlns:a16="http://schemas.microsoft.com/office/drawing/2014/main" id="{2BF18F6E-88A4-0952-3FCB-E30EBC40EA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2759" y="723899"/>
                <a:ext cx="285750" cy="285750"/>
              </a:xfrm>
              <a:custGeom>
                <a:avLst/>
                <a:gdLst>
                  <a:gd name="T0" fmla="*/ 76 w 76"/>
                  <a:gd name="T1" fmla="*/ 38 h 76"/>
                  <a:gd name="T2" fmla="*/ 38 w 76"/>
                  <a:gd name="T3" fmla="*/ 0 h 76"/>
                  <a:gd name="T4" fmla="*/ 0 w 76"/>
                  <a:gd name="T5" fmla="*/ 38 h 76"/>
                  <a:gd name="T6" fmla="*/ 38 w 76"/>
                  <a:gd name="T7" fmla="*/ 76 h 76"/>
                  <a:gd name="T8" fmla="*/ 76 w 76"/>
                  <a:gd name="T9" fmla="*/ 38 h 76"/>
                  <a:gd name="T10" fmla="*/ 57 w 76"/>
                  <a:gd name="T11" fmla="*/ 34 h 76"/>
                  <a:gd name="T12" fmla="*/ 48 w 76"/>
                  <a:gd name="T13" fmla="*/ 41 h 76"/>
                  <a:gd name="T14" fmla="*/ 52 w 76"/>
                  <a:gd name="T15" fmla="*/ 53 h 76"/>
                  <a:gd name="T16" fmla="*/ 51 w 76"/>
                  <a:gd name="T17" fmla="*/ 56 h 76"/>
                  <a:gd name="T18" fmla="*/ 50 w 76"/>
                  <a:gd name="T19" fmla="*/ 56 h 76"/>
                  <a:gd name="T20" fmla="*/ 49 w 76"/>
                  <a:gd name="T21" fmla="*/ 56 h 76"/>
                  <a:gd name="T22" fmla="*/ 38 w 76"/>
                  <a:gd name="T23" fmla="*/ 49 h 76"/>
                  <a:gd name="T24" fmla="*/ 27 w 76"/>
                  <a:gd name="T25" fmla="*/ 56 h 76"/>
                  <a:gd name="T26" fmla="*/ 25 w 76"/>
                  <a:gd name="T27" fmla="*/ 56 h 76"/>
                  <a:gd name="T28" fmla="*/ 24 w 76"/>
                  <a:gd name="T29" fmla="*/ 53 h 76"/>
                  <a:gd name="T30" fmla="*/ 28 w 76"/>
                  <a:gd name="T31" fmla="*/ 41 h 76"/>
                  <a:gd name="T32" fmla="*/ 19 w 76"/>
                  <a:gd name="T33" fmla="*/ 34 h 76"/>
                  <a:gd name="T34" fmla="*/ 18 w 76"/>
                  <a:gd name="T35" fmla="*/ 31 h 76"/>
                  <a:gd name="T36" fmla="*/ 20 w 76"/>
                  <a:gd name="T37" fmla="*/ 30 h 76"/>
                  <a:gd name="T38" fmla="*/ 31 w 76"/>
                  <a:gd name="T39" fmla="*/ 30 h 76"/>
                  <a:gd name="T40" fmla="*/ 36 w 76"/>
                  <a:gd name="T41" fmla="*/ 19 h 76"/>
                  <a:gd name="T42" fmla="*/ 40 w 76"/>
                  <a:gd name="T43" fmla="*/ 19 h 76"/>
                  <a:gd name="T44" fmla="*/ 45 w 76"/>
                  <a:gd name="T45" fmla="*/ 30 h 76"/>
                  <a:gd name="T46" fmla="*/ 56 w 76"/>
                  <a:gd name="T47" fmla="*/ 30 h 76"/>
                  <a:gd name="T48" fmla="*/ 58 w 76"/>
                  <a:gd name="T49" fmla="*/ 31 h 76"/>
                  <a:gd name="T50" fmla="*/ 57 w 76"/>
                  <a:gd name="T51" fmla="*/ 3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6" h="76">
                    <a:moveTo>
                      <a:pt x="76" y="38"/>
                    </a:moveTo>
                    <a:cubicBezTo>
                      <a:pt x="76" y="17"/>
                      <a:pt x="59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9"/>
                      <a:pt x="17" y="76"/>
                      <a:pt x="38" y="76"/>
                    </a:cubicBezTo>
                    <a:cubicBezTo>
                      <a:pt x="59" y="76"/>
                      <a:pt x="76" y="59"/>
                      <a:pt x="76" y="38"/>
                    </a:cubicBezTo>
                    <a:close/>
                    <a:moveTo>
                      <a:pt x="57" y="34"/>
                    </a:moveTo>
                    <a:cubicBezTo>
                      <a:pt x="48" y="41"/>
                      <a:pt x="48" y="41"/>
                      <a:pt x="48" y="41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4"/>
                      <a:pt x="52" y="55"/>
                      <a:pt x="51" y="56"/>
                    </a:cubicBezTo>
                    <a:cubicBezTo>
                      <a:pt x="51" y="56"/>
                      <a:pt x="50" y="56"/>
                      <a:pt x="50" y="56"/>
                    </a:cubicBezTo>
                    <a:cubicBezTo>
                      <a:pt x="50" y="56"/>
                      <a:pt x="49" y="56"/>
                      <a:pt x="49" y="56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6" y="56"/>
                      <a:pt x="25" y="56"/>
                      <a:pt x="25" y="56"/>
                    </a:cubicBezTo>
                    <a:cubicBezTo>
                      <a:pt x="24" y="55"/>
                      <a:pt x="24" y="54"/>
                      <a:pt x="24" y="53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3"/>
                      <a:pt x="18" y="32"/>
                      <a:pt x="18" y="31"/>
                    </a:cubicBezTo>
                    <a:cubicBezTo>
                      <a:pt x="18" y="31"/>
                      <a:pt x="19" y="30"/>
                      <a:pt x="20" y="30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7" y="18"/>
                      <a:pt x="39" y="18"/>
                      <a:pt x="40" y="19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7" y="30"/>
                      <a:pt x="58" y="31"/>
                      <a:pt x="58" y="31"/>
                    </a:cubicBezTo>
                    <a:cubicBezTo>
                      <a:pt x="58" y="32"/>
                      <a:pt x="58" y="33"/>
                      <a:pt x="57" y="3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553121F-B423-8557-916D-C279CA55AE7A}"/>
                </a:ext>
              </a:extLst>
            </p:cNvPr>
            <p:cNvSpPr/>
            <p:nvPr/>
          </p:nvSpPr>
          <p:spPr>
            <a:xfrm>
              <a:off x="4037771" y="2156947"/>
              <a:ext cx="639815" cy="639815"/>
            </a:xfrm>
            <a:prstGeom prst="ellipse">
              <a:avLst/>
            </a:prstGeom>
            <a:solidFill>
              <a:sysClr val="window" lastClr="FFFFFF">
                <a:alpha val="57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9F4AA9A-862A-B83A-BF44-0C38B3DB22C9}"/>
                </a:ext>
              </a:extLst>
            </p:cNvPr>
            <p:cNvSpPr/>
            <p:nvPr/>
          </p:nvSpPr>
          <p:spPr>
            <a:xfrm flipH="1">
              <a:off x="6185679" y="5608712"/>
              <a:ext cx="1434002" cy="1746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1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" panose="02040502050405020303" pitchFamily="18" charset="0"/>
                  <a:cs typeface="Segoe UI" panose="020B0502040204020203" pitchFamily="34" charset="0"/>
                </a:rPr>
                <a:t>More topologies 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371298B-E7B8-4A6F-C0A7-1005FC88ED5E}"/>
                </a:ext>
              </a:extLst>
            </p:cNvPr>
            <p:cNvSpPr txBox="1"/>
            <p:nvPr/>
          </p:nvSpPr>
          <p:spPr>
            <a:xfrm>
              <a:off x="7785230" y="3027383"/>
              <a:ext cx="1946289" cy="2474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</a:rPr>
                <a:t>Adaptive Control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991C13-4CE0-3FB3-80A2-B8B23AD875CC}"/>
                </a:ext>
              </a:extLst>
            </p:cNvPr>
            <p:cNvSpPr txBox="1"/>
            <p:nvPr/>
          </p:nvSpPr>
          <p:spPr>
            <a:xfrm>
              <a:off x="7785230" y="4208523"/>
              <a:ext cx="1946289" cy="2474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</a:rPr>
                <a:t>Adaptive Diagnosis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B9FEC62-559D-817B-94D8-A7CEDB598133}"/>
                </a:ext>
              </a:extLst>
            </p:cNvPr>
            <p:cNvSpPr/>
            <p:nvPr/>
          </p:nvSpPr>
          <p:spPr>
            <a:xfrm flipH="1">
              <a:off x="3863310" y="3604771"/>
              <a:ext cx="1107136" cy="29827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Design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1412263-0986-6332-D695-A3672BE00ED8}"/>
                </a:ext>
              </a:extLst>
            </p:cNvPr>
            <p:cNvSpPr/>
            <p:nvPr/>
          </p:nvSpPr>
          <p:spPr>
            <a:xfrm flipH="1">
              <a:off x="5456831" y="3612337"/>
              <a:ext cx="1064745" cy="2911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Control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A1369135-249E-934F-0CA6-55F02FD56461}"/>
                </a:ext>
              </a:extLst>
            </p:cNvPr>
            <p:cNvSpPr/>
            <p:nvPr/>
          </p:nvSpPr>
          <p:spPr>
            <a:xfrm flipH="1">
              <a:off x="7136004" y="3611883"/>
              <a:ext cx="1669635" cy="2911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Maintenance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D6C399-18F0-271D-0794-DDF539EE6CBC}"/>
                </a:ext>
              </a:extLst>
            </p:cNvPr>
            <p:cNvSpPr/>
            <p:nvPr/>
          </p:nvSpPr>
          <p:spPr>
            <a:xfrm>
              <a:off x="7098691" y="2156947"/>
              <a:ext cx="639815" cy="639815"/>
            </a:xfrm>
            <a:prstGeom prst="ellipse">
              <a:avLst/>
            </a:prstGeom>
            <a:solidFill>
              <a:sysClr val="window" lastClr="FFFFFF">
                <a:alpha val="57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3F595-8BC2-EFF4-0F13-1B10D4A5C58D}"/>
                </a:ext>
              </a:extLst>
            </p:cNvPr>
            <p:cNvSpPr/>
            <p:nvPr/>
          </p:nvSpPr>
          <p:spPr>
            <a:xfrm>
              <a:off x="6536791" y="2822212"/>
              <a:ext cx="639815" cy="639815"/>
            </a:xfrm>
            <a:prstGeom prst="ellipse">
              <a:avLst/>
            </a:prstGeom>
            <a:solidFill>
              <a:sysClr val="window" lastClr="FFFFFF">
                <a:alpha val="57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文本框 4">
            <a:extLst>
              <a:ext uri="{FF2B5EF4-FFF2-40B4-BE49-F238E27FC236}">
                <a16:creationId xmlns:a16="http://schemas.microsoft.com/office/drawing/2014/main" id="{F593B0C1-BBC7-B635-2A91-1F46CB405692}"/>
              </a:ext>
            </a:extLst>
          </p:cNvPr>
          <p:cNvSpPr txBox="1"/>
          <p:nvPr/>
        </p:nvSpPr>
        <p:spPr>
          <a:xfrm>
            <a:off x="2461298" y="6024786"/>
            <a:ext cx="7269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 the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Life Cycle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Power Electronics Systems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D7F98A58-6531-7884-DF53-775FC08C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4CAB0675-AA22-BD47-0CE6-879057AADEDB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Fanfan Lin, Xinze Li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51" name="Picture 50" descr="A logo on a red background&#10;&#10;Description automatically generated">
            <a:extLst>
              <a:ext uri="{FF2B5EF4-FFF2-40B4-BE49-F238E27FC236}">
                <a16:creationId xmlns:a16="http://schemas.microsoft.com/office/drawing/2014/main" id="{1EA3F79A-547A-0E39-9D1C-A7B24ECC2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8942" r="7030" b="16150"/>
          <a:stretch/>
        </p:blipFill>
        <p:spPr>
          <a:xfrm>
            <a:off x="10374207" y="42537"/>
            <a:ext cx="74248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2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Future Directions of PANN in Power Electronics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pic>
        <p:nvPicPr>
          <p:cNvPr id="162" name="Picture 161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AB91EC66-5485-CD9B-3F08-534A8D01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64" y="885897"/>
            <a:ext cx="7308274" cy="5469136"/>
          </a:xfrm>
          <a:prstGeom prst="rect">
            <a:avLst/>
          </a:prstGeom>
        </p:spPr>
      </p:pic>
      <p:sp>
        <p:nvSpPr>
          <p:cNvPr id="163" name="文本框 4">
            <a:extLst>
              <a:ext uri="{FF2B5EF4-FFF2-40B4-BE49-F238E27FC236}">
                <a16:creationId xmlns:a16="http://schemas.microsoft.com/office/drawing/2014/main" id="{5FBB8705-6B60-D7E2-A03B-0F20E5DF1B6F}"/>
              </a:ext>
            </a:extLst>
          </p:cNvPr>
          <p:cNvSpPr txBox="1"/>
          <p:nvPr/>
        </p:nvSpPr>
        <p:spPr>
          <a:xfrm>
            <a:off x="150287" y="923452"/>
            <a:ext cx="1807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I. PE Design Automation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6" name="文本框 4">
            <a:extLst>
              <a:ext uri="{FF2B5EF4-FFF2-40B4-BE49-F238E27FC236}">
                <a16:creationId xmlns:a16="http://schemas.microsoft.com/office/drawing/2014/main" id="{700F6B90-CBB8-0AB4-A878-F890EEC41509}"/>
              </a:ext>
            </a:extLst>
          </p:cNvPr>
          <p:cNvSpPr txBox="1"/>
          <p:nvPr/>
        </p:nvSpPr>
        <p:spPr>
          <a:xfrm>
            <a:off x="1556260" y="6327808"/>
            <a:ext cx="760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b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2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	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F. Lin et al., "PE-GPT: A New Paradigm for Power Electronics Design," in </a:t>
            </a:r>
            <a:r>
              <a:rPr kumimoji="0" lang="en-US" altLang="zh-CN" sz="1200" i="1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Trans. on Ind. Electron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en-US" altLang="zh-CN" sz="1200" i="0" u="none" strike="noStrike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	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https://github.com/XinzeLee/PE-GPT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9349E0B6-1590-A47D-651B-84FE58AC0CF9}"/>
              </a:ext>
            </a:extLst>
          </p:cNvPr>
          <p:cNvSpPr txBox="1">
            <a:spLocks/>
          </p:cNvSpPr>
          <p:nvPr/>
        </p:nvSpPr>
        <p:spPr>
          <a:xfrm>
            <a:off x="9108828" y="896057"/>
            <a:ext cx="2824927" cy="249510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195144A2-CF5C-0C4F-A0DE-378D56C7A3C6}"/>
              </a:ext>
            </a:extLst>
          </p:cNvPr>
          <p:cNvSpPr txBox="1">
            <a:spLocks/>
          </p:cNvSpPr>
          <p:nvPr/>
        </p:nvSpPr>
        <p:spPr>
          <a:xfrm>
            <a:off x="9108828" y="3509801"/>
            <a:ext cx="2824927" cy="1418908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80" name="Content Placeholder 2">
            <a:extLst>
              <a:ext uri="{FF2B5EF4-FFF2-40B4-BE49-F238E27FC236}">
                <a16:creationId xmlns:a16="http://schemas.microsoft.com/office/drawing/2014/main" id="{40C37EF5-5F51-96A9-DEC0-2AE806FB8F7F}"/>
              </a:ext>
            </a:extLst>
          </p:cNvPr>
          <p:cNvSpPr txBox="1">
            <a:spLocks/>
          </p:cNvSpPr>
          <p:nvPr/>
        </p:nvSpPr>
        <p:spPr>
          <a:xfrm>
            <a:off x="9108828" y="5101894"/>
            <a:ext cx="2824927" cy="1656326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F7ADF16A-8B02-48E5-4DD6-EB209173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331" y="3529985"/>
            <a:ext cx="2841917" cy="1108938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5C39C0A5-15BC-7072-A624-C65E5F8CB0F3}"/>
              </a:ext>
            </a:extLst>
          </p:cNvPr>
          <p:cNvSpPr txBox="1"/>
          <p:nvPr/>
        </p:nvSpPr>
        <p:spPr>
          <a:xfrm>
            <a:off x="9054937" y="4590155"/>
            <a:ext cx="2932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Optimal design insights</a:t>
            </a:r>
            <a:endParaRPr lang="zh-CN" altLang="en-US" sz="1600" i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D56E8B1-1AFF-4183-0D7C-6CB691E84EE2}"/>
              </a:ext>
            </a:extLst>
          </p:cNvPr>
          <p:cNvSpPr txBox="1"/>
          <p:nvPr/>
        </p:nvSpPr>
        <p:spPr>
          <a:xfrm>
            <a:off x="9054937" y="3068820"/>
            <a:ext cx="2932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Modeling and optimization</a:t>
            </a:r>
            <a:endParaRPr lang="zh-CN" altLang="en-US" sz="1600" i="1" dirty="0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472E03CE-7C8E-88ED-2D35-34BC14BAF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763" y="923452"/>
            <a:ext cx="2315052" cy="2162265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1BEC9348-64DE-F49F-97F0-A8ED900F8249}"/>
              </a:ext>
            </a:extLst>
          </p:cNvPr>
          <p:cNvSpPr txBox="1"/>
          <p:nvPr/>
        </p:nvSpPr>
        <p:spPr>
          <a:xfrm>
            <a:off x="9054936" y="6431484"/>
            <a:ext cx="2932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of PANN</a:t>
            </a:r>
            <a:endParaRPr lang="zh-CN" altLang="en-US" sz="1600" i="1" dirty="0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72A24A2-B130-E800-2361-A0EAE3AD1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178" y="5082793"/>
            <a:ext cx="2730221" cy="1418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299E4-ED0E-53E2-4BAB-CB4FAB4010BB}"/>
              </a:ext>
            </a:extLst>
          </p:cNvPr>
          <p:cNvSpPr txBox="1"/>
          <p:nvPr/>
        </p:nvSpPr>
        <p:spPr>
          <a:xfrm>
            <a:off x="0" y="2096210"/>
            <a:ext cx="25520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PE-GPT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Large language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framework for PE design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8EA310-1913-24D8-3A96-D91C2A6ABAF9}"/>
              </a:ext>
            </a:extLst>
          </p:cNvPr>
          <p:cNvSpPr txBox="1">
            <a:spLocks/>
          </p:cNvSpPr>
          <p:nvPr/>
        </p:nvSpPr>
        <p:spPr>
          <a:xfrm>
            <a:off x="261345" y="3877418"/>
            <a:ext cx="2589829" cy="1575704"/>
          </a:xfrm>
          <a:prstGeom prst="rect">
            <a:avLst/>
          </a:prstGeom>
          <a:solidFill>
            <a:srgbClr val="FFF9E7">
              <a:alpha val="98000"/>
            </a:srgbClr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cxnSp>
        <p:nvCxnSpPr>
          <p:cNvPr id="8" name="直接连接符 11">
            <a:extLst>
              <a:ext uri="{FF2B5EF4-FFF2-40B4-BE49-F238E27FC236}">
                <a16:creationId xmlns:a16="http://schemas.microsoft.com/office/drawing/2014/main" id="{90A89B15-A440-5045-4CA1-A5C84A7257C9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2260326" y="4749056"/>
            <a:ext cx="319180" cy="1727312"/>
          </a:xfrm>
          <a:prstGeom prst="bentConnector2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F888B5-7C5D-4093-2934-367364B07CEF}"/>
              </a:ext>
            </a:extLst>
          </p:cNvPr>
          <p:cNvSpPr txBox="1"/>
          <p:nvPr/>
        </p:nvSpPr>
        <p:spPr>
          <a:xfrm>
            <a:off x="280233" y="3918912"/>
            <a:ext cx="255205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Enhance Model Zoo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 nuanced and comprehensive PANN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models for more converter topologies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Improve modeling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1CF30-3189-1FCA-0316-9DC0B0F2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6B7AF1-B439-C965-466E-CF061C0E8C8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Fanfan Lin, Xinze Li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10" name="Picture 9" descr="A logo on a red background&#10;&#10;Description automatically generated">
            <a:extLst>
              <a:ext uri="{FF2B5EF4-FFF2-40B4-BE49-F238E27FC236}">
                <a16:creationId xmlns:a16="http://schemas.microsoft.com/office/drawing/2014/main" id="{1A416E72-129C-99D0-225D-64CAC7750B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8942" r="7030" b="16150"/>
          <a:stretch/>
        </p:blipFill>
        <p:spPr>
          <a:xfrm>
            <a:off x="10374207" y="42537"/>
            <a:ext cx="74248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6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Future Directions of PANN in Power Electronics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sp>
        <p:nvSpPr>
          <p:cNvPr id="163" name="文本框 4">
            <a:extLst>
              <a:ext uri="{FF2B5EF4-FFF2-40B4-BE49-F238E27FC236}">
                <a16:creationId xmlns:a16="http://schemas.microsoft.com/office/drawing/2014/main" id="{5FBB8705-6B60-D7E2-A03B-0F20E5DF1B6F}"/>
              </a:ext>
            </a:extLst>
          </p:cNvPr>
          <p:cNvSpPr txBox="1"/>
          <p:nvPr/>
        </p:nvSpPr>
        <p:spPr>
          <a:xfrm>
            <a:off x="156264" y="1030224"/>
            <a:ext cx="50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II. Adaptive Control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AE6202F-5250-60BA-C443-5CCE2ACA15BD}"/>
              </a:ext>
            </a:extLst>
          </p:cNvPr>
          <p:cNvGrpSpPr>
            <a:grpSpLocks noChangeAspect="1"/>
          </p:cNvGrpSpPr>
          <p:nvPr/>
        </p:nvGrpSpPr>
        <p:grpSpPr>
          <a:xfrm>
            <a:off x="5206768" y="2940711"/>
            <a:ext cx="1802123" cy="1823956"/>
            <a:chOff x="4089504" y="1917301"/>
            <a:chExt cx="3726750" cy="3771900"/>
          </a:xfrm>
        </p:grpSpPr>
        <p:grpSp>
          <p:nvGrpSpPr>
            <p:cNvPr id="51" name="Graphic 5">
              <a:extLst>
                <a:ext uri="{FF2B5EF4-FFF2-40B4-BE49-F238E27FC236}">
                  <a16:creationId xmlns:a16="http://schemas.microsoft.com/office/drawing/2014/main" id="{624D912E-BDD6-D061-CF3A-490A0BA4DB79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C53901E-7D56-6E01-5FEF-5602D7756619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43A304C-933D-66DE-5D2E-858EC3299A2A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742640D-78A9-21B7-D473-00BF28E5D495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FE5629F-7327-F761-B872-43D0D977751C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46C528A-1BF0-20FB-C62C-9518F890DCFB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2F116DD-4344-FEC1-3465-15924249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9229A79-A5BF-6BC3-2480-BC94010279D0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875763-D6FD-F82C-F937-2EA8994226F5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42AA17-8701-8EE7-181D-BD9EA84C3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E4F2C32-FCAD-2AF1-0993-EBB52D542B84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7828255-7713-ABEF-59DA-F72B1DBEF706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3658388-02E6-39FA-202D-FCB0104A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ACDAF56-FC54-8CFA-D532-974F87496FE3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84B7A2-9D7B-BC62-1E6C-3C9D6D4C5678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C1625A7-CDC5-D218-E512-A53B27A20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4EE2112-0F5F-6112-E7D9-7DDFA57991D7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114EE72-BF24-7B0D-B4E9-18CD34A893D7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E5E7F98-6C04-E379-3B58-293145CBB75A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C9132618-A588-F903-E8D2-CC9EB1E84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3461F50-02C5-C901-7097-EAAE986D63C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6BFED4-58D7-D1D2-C4F4-BFF1251BBE1A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1BE04EB-D4F9-3083-374B-8AC29D1D8147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7B07BAB-567B-DDD0-F343-F0E38C863DCF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159" name="直接连接符 11">
            <a:extLst>
              <a:ext uri="{FF2B5EF4-FFF2-40B4-BE49-F238E27FC236}">
                <a16:creationId xmlns:a16="http://schemas.microsoft.com/office/drawing/2014/main" id="{7B2BBEE7-B992-5BDB-9B14-4FCA82E51C03}"/>
              </a:ext>
            </a:extLst>
          </p:cNvPr>
          <p:cNvCxnSpPr>
            <a:cxnSpLocks/>
          </p:cNvCxnSpPr>
          <p:nvPr/>
        </p:nvCxnSpPr>
        <p:spPr>
          <a:xfrm flipV="1">
            <a:off x="6096042" y="944168"/>
            <a:ext cx="18385" cy="20654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1">
            <a:extLst>
              <a:ext uri="{FF2B5EF4-FFF2-40B4-BE49-F238E27FC236}">
                <a16:creationId xmlns:a16="http://schemas.microsoft.com/office/drawing/2014/main" id="{95D9CE5B-846F-8424-3F19-459907CC7D19}"/>
              </a:ext>
            </a:extLst>
          </p:cNvPr>
          <p:cNvCxnSpPr>
            <a:cxnSpLocks/>
          </p:cNvCxnSpPr>
          <p:nvPr/>
        </p:nvCxnSpPr>
        <p:spPr>
          <a:xfrm flipV="1">
            <a:off x="6068099" y="4713546"/>
            <a:ext cx="18385" cy="20654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Picture 170" descr="A black and white symbol with circles and dots&#10;&#10;Description automatically generated">
            <a:extLst>
              <a:ext uri="{FF2B5EF4-FFF2-40B4-BE49-F238E27FC236}">
                <a16:creationId xmlns:a16="http://schemas.microsoft.com/office/drawing/2014/main" id="{9A314F0E-02B7-7364-32D9-5D10E52B495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50" y="3287953"/>
            <a:ext cx="816273" cy="816273"/>
          </a:xfrm>
          <a:prstGeom prst="rect">
            <a:avLst/>
          </a:prstGeom>
        </p:spPr>
      </p:pic>
      <p:sp>
        <p:nvSpPr>
          <p:cNvPr id="172" name="文本框 4">
            <a:extLst>
              <a:ext uri="{FF2B5EF4-FFF2-40B4-BE49-F238E27FC236}">
                <a16:creationId xmlns:a16="http://schemas.microsoft.com/office/drawing/2014/main" id="{483D12AF-A28D-2477-47EC-6B8B4A69A5A0}"/>
              </a:ext>
            </a:extLst>
          </p:cNvPr>
          <p:cNvSpPr txBox="1"/>
          <p:nvPr/>
        </p:nvSpPr>
        <p:spPr>
          <a:xfrm>
            <a:off x="5644331" y="3813834"/>
            <a:ext cx="89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4" name="文本框 4">
            <a:extLst>
              <a:ext uri="{FF2B5EF4-FFF2-40B4-BE49-F238E27FC236}">
                <a16:creationId xmlns:a16="http://schemas.microsoft.com/office/drawing/2014/main" id="{957005E6-DF20-FEC4-816F-CE73777D31F3}"/>
              </a:ext>
            </a:extLst>
          </p:cNvPr>
          <p:cNvSpPr txBox="1"/>
          <p:nvPr/>
        </p:nvSpPr>
        <p:spPr>
          <a:xfrm>
            <a:off x="6483362" y="1030225"/>
            <a:ext cx="33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III. Health Monitoring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id="{7A207EE9-4708-F02F-8851-7E44933370AC}"/>
              </a:ext>
            </a:extLst>
          </p:cNvPr>
          <p:cNvSpPr txBox="1">
            <a:spLocks/>
          </p:cNvSpPr>
          <p:nvPr/>
        </p:nvSpPr>
        <p:spPr>
          <a:xfrm>
            <a:off x="7000476" y="1640836"/>
            <a:ext cx="5013943" cy="480988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56" name="Picture 255">
            <a:extLst>
              <a:ext uri="{FF2B5EF4-FFF2-40B4-BE49-F238E27FC236}">
                <a16:creationId xmlns:a16="http://schemas.microsoft.com/office/drawing/2014/main" id="{B49CBB2B-DFDE-473F-0BC6-21ACCC49E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110" y="3110306"/>
            <a:ext cx="539864" cy="538111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29A2B6B9-C5CA-AC65-4087-8BD76E58DAFB}"/>
              </a:ext>
            </a:extLst>
          </p:cNvPr>
          <p:cNvSpPr txBox="1"/>
          <p:nvPr/>
        </p:nvSpPr>
        <p:spPr>
          <a:xfrm>
            <a:off x="10626437" y="3600639"/>
            <a:ext cx="1058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Sampling</a:t>
            </a:r>
          </a:p>
        </p:txBody>
      </p:sp>
      <p:pic>
        <p:nvPicPr>
          <p:cNvPr id="266" name="Picture 265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28E2D664-6377-D31B-F5E3-B42701DACB0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420" y="3796793"/>
            <a:ext cx="1058347" cy="1058347"/>
          </a:xfrm>
          <a:prstGeom prst="rect">
            <a:avLst/>
          </a:prstGeom>
        </p:spPr>
      </p:pic>
      <p:pic>
        <p:nvPicPr>
          <p:cNvPr id="267" name="Picture 266" descr="A green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B184E1E7-11ED-50CC-7157-04F9F969A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5297" y="3040934"/>
            <a:ext cx="897446" cy="652144"/>
          </a:xfrm>
          <a:prstGeom prst="rect">
            <a:avLst/>
          </a:prstGeom>
        </p:spPr>
      </p:pic>
      <p:cxnSp>
        <p:nvCxnSpPr>
          <p:cNvPr id="269" name="Connector: Elbow 256">
            <a:extLst>
              <a:ext uri="{FF2B5EF4-FFF2-40B4-BE49-F238E27FC236}">
                <a16:creationId xmlns:a16="http://schemas.microsoft.com/office/drawing/2014/main" id="{27E8B54C-69D5-D76D-2D6B-60F6CDCA4526}"/>
              </a:ext>
            </a:extLst>
          </p:cNvPr>
          <p:cNvCxnSpPr>
            <a:cxnSpLocks/>
          </p:cNvCxnSpPr>
          <p:nvPr/>
        </p:nvCxnSpPr>
        <p:spPr>
          <a:xfrm>
            <a:off x="10338594" y="4789981"/>
            <a:ext cx="0" cy="502010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958556F9-05FB-8E72-34C4-F7BD64DAF736}"/>
              </a:ext>
            </a:extLst>
          </p:cNvPr>
          <p:cNvSpPr txBox="1"/>
          <p:nvPr/>
        </p:nvSpPr>
        <p:spPr>
          <a:xfrm>
            <a:off x="7909979" y="5812881"/>
            <a:ext cx="1707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Online training</a:t>
            </a:r>
          </a:p>
        </p:txBody>
      </p:sp>
      <p:pic>
        <p:nvPicPr>
          <p:cNvPr id="275" name="Picture 27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22076B39-6970-B7FD-F814-B112020913E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0500" t="24583" r="9159" b="25917"/>
          <a:stretch/>
        </p:blipFill>
        <p:spPr>
          <a:xfrm>
            <a:off x="9567583" y="5287484"/>
            <a:ext cx="1581626" cy="974472"/>
          </a:xfrm>
          <a:prstGeom prst="rect">
            <a:avLst/>
          </a:prstGeom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62760883-B25E-536C-61A1-EE1EA269FB66}"/>
              </a:ext>
            </a:extLst>
          </p:cNvPr>
          <p:cNvSpPr txBox="1"/>
          <p:nvPr/>
        </p:nvSpPr>
        <p:spPr>
          <a:xfrm>
            <a:off x="10988370" y="5520494"/>
            <a:ext cx="9125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Edge Device</a:t>
            </a:r>
          </a:p>
        </p:txBody>
      </p:sp>
      <p:cxnSp>
        <p:nvCxnSpPr>
          <p:cNvPr id="278" name="Connector: Elbow 256">
            <a:extLst>
              <a:ext uri="{FF2B5EF4-FFF2-40B4-BE49-F238E27FC236}">
                <a16:creationId xmlns:a16="http://schemas.microsoft.com/office/drawing/2014/main" id="{9B65079C-BB3A-3B16-8ACF-F20F35A881E9}"/>
              </a:ext>
            </a:extLst>
          </p:cNvPr>
          <p:cNvCxnSpPr>
            <a:cxnSpLocks/>
          </p:cNvCxnSpPr>
          <p:nvPr/>
        </p:nvCxnSpPr>
        <p:spPr>
          <a:xfrm>
            <a:off x="10338594" y="2994520"/>
            <a:ext cx="0" cy="802273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79" name="Picture 278">
            <a:extLst>
              <a:ext uri="{FF2B5EF4-FFF2-40B4-BE49-F238E27FC236}">
                <a16:creationId xmlns:a16="http://schemas.microsoft.com/office/drawing/2014/main" id="{D03788D9-A8DA-2CCD-748F-A868EC97E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9044" y="1806792"/>
            <a:ext cx="1379418" cy="1058347"/>
          </a:xfrm>
          <a:prstGeom prst="rect">
            <a:avLst/>
          </a:prstGeom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id="{00B81795-A30A-3108-BCDB-BFD5E99F6182}"/>
              </a:ext>
            </a:extLst>
          </p:cNvPr>
          <p:cNvSpPr txBox="1"/>
          <p:nvPr/>
        </p:nvSpPr>
        <p:spPr>
          <a:xfrm>
            <a:off x="10698487" y="4037763"/>
            <a:ext cx="10583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Collected Datasets</a:t>
            </a:r>
          </a:p>
        </p:txBody>
      </p:sp>
      <p:pic>
        <p:nvPicPr>
          <p:cNvPr id="281" name="Picture 280">
            <a:extLst>
              <a:ext uri="{FF2B5EF4-FFF2-40B4-BE49-F238E27FC236}">
                <a16:creationId xmlns:a16="http://schemas.microsoft.com/office/drawing/2014/main" id="{E94D466D-94FE-F041-2C34-F86F6591375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89735" y="1928216"/>
            <a:ext cx="1148715" cy="881342"/>
          </a:xfrm>
          <a:prstGeom prst="rect">
            <a:avLst/>
          </a:prstGeom>
        </p:spPr>
      </p:pic>
      <p:cxnSp>
        <p:nvCxnSpPr>
          <p:cNvPr id="282" name="Connector: Elbow 256">
            <a:extLst>
              <a:ext uri="{FF2B5EF4-FFF2-40B4-BE49-F238E27FC236}">
                <a16:creationId xmlns:a16="http://schemas.microsoft.com/office/drawing/2014/main" id="{22AC2C9D-726D-8595-ADB6-550CC91C3833}"/>
              </a:ext>
            </a:extLst>
          </p:cNvPr>
          <p:cNvCxnSpPr>
            <a:cxnSpLocks/>
          </p:cNvCxnSpPr>
          <p:nvPr/>
        </p:nvCxnSpPr>
        <p:spPr>
          <a:xfrm flipV="1">
            <a:off x="8698185" y="2368887"/>
            <a:ext cx="856556" cy="4599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C1E365EB-8FCB-505F-DA66-5131FEF3A64A}"/>
              </a:ext>
            </a:extLst>
          </p:cNvPr>
          <p:cNvSpPr txBox="1"/>
          <p:nvPr/>
        </p:nvSpPr>
        <p:spPr>
          <a:xfrm>
            <a:off x="8407907" y="2421084"/>
            <a:ext cx="12541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Digital Twin</a:t>
            </a: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D6EF36B9-704B-DD66-E0A4-EBFBDE1F61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9274" y="3722900"/>
            <a:ext cx="1938528" cy="1158240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3E8AD633-0744-9F0C-6125-8E4F1B350332}"/>
              </a:ext>
            </a:extLst>
          </p:cNvPr>
          <p:cNvSpPr txBox="1"/>
          <p:nvPr/>
        </p:nvSpPr>
        <p:spPr>
          <a:xfrm>
            <a:off x="7121255" y="4889415"/>
            <a:ext cx="20479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PANN with updated neural param. </a:t>
            </a:r>
            <a:r>
              <a:rPr lang="el-GR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en-US" altLang="zh-CN" sz="1600" b="1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91" name="Connector: Elbow 256">
            <a:extLst>
              <a:ext uri="{FF2B5EF4-FFF2-40B4-BE49-F238E27FC236}">
                <a16:creationId xmlns:a16="http://schemas.microsoft.com/office/drawing/2014/main" id="{10227D6B-3D10-FCDC-316C-0E076E1FDAAC}"/>
              </a:ext>
            </a:extLst>
          </p:cNvPr>
          <p:cNvCxnSpPr>
            <a:cxnSpLocks/>
            <a:stCxn id="275" idx="1"/>
            <a:endCxn id="290" idx="2"/>
          </p:cNvCxnSpPr>
          <p:nvPr/>
        </p:nvCxnSpPr>
        <p:spPr>
          <a:xfrm rot="10800000">
            <a:off x="8145219" y="5474190"/>
            <a:ext cx="1422365" cy="300530"/>
          </a:xfrm>
          <a:prstGeom prst="bentConnector2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F632AECA-A678-BC29-9E14-E113DEEE1E61}"/>
              </a:ext>
            </a:extLst>
          </p:cNvPr>
          <p:cNvSpPr txBox="1"/>
          <p:nvPr/>
        </p:nvSpPr>
        <p:spPr>
          <a:xfrm>
            <a:off x="10389168" y="4902035"/>
            <a:ext cx="7291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COM</a:t>
            </a:r>
          </a:p>
        </p:txBody>
      </p:sp>
      <p:cxnSp>
        <p:nvCxnSpPr>
          <p:cNvPr id="300" name="Connector: Elbow 256">
            <a:extLst>
              <a:ext uri="{FF2B5EF4-FFF2-40B4-BE49-F238E27FC236}">
                <a16:creationId xmlns:a16="http://schemas.microsoft.com/office/drawing/2014/main" id="{D8BBF095-6ED2-61FE-FDD6-4AE90B7812FA}"/>
              </a:ext>
            </a:extLst>
          </p:cNvPr>
          <p:cNvCxnSpPr>
            <a:cxnSpLocks/>
          </p:cNvCxnSpPr>
          <p:nvPr/>
        </p:nvCxnSpPr>
        <p:spPr>
          <a:xfrm flipV="1">
            <a:off x="8145218" y="2848117"/>
            <a:ext cx="0" cy="805836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EE213190-6AC5-3C46-22B7-7AC88CE4F87D}"/>
              </a:ext>
            </a:extLst>
          </p:cNvPr>
          <p:cNvSpPr txBox="1"/>
          <p:nvPr/>
        </p:nvSpPr>
        <p:spPr>
          <a:xfrm>
            <a:off x="6951441" y="3163623"/>
            <a:ext cx="1266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Represent</a:t>
            </a:r>
          </a:p>
        </p:txBody>
      </p:sp>
      <p:sp>
        <p:nvSpPr>
          <p:cNvPr id="306" name="Content Placeholder 2">
            <a:extLst>
              <a:ext uri="{FF2B5EF4-FFF2-40B4-BE49-F238E27FC236}">
                <a16:creationId xmlns:a16="http://schemas.microsoft.com/office/drawing/2014/main" id="{C3CB8D50-8879-48E4-1729-B617140E20EF}"/>
              </a:ext>
            </a:extLst>
          </p:cNvPr>
          <p:cNvSpPr txBox="1">
            <a:spLocks/>
          </p:cNvSpPr>
          <p:nvPr/>
        </p:nvSpPr>
        <p:spPr>
          <a:xfrm>
            <a:off x="208878" y="1640836"/>
            <a:ext cx="5010912" cy="4809744"/>
          </a:xfrm>
          <a:prstGeom prst="rect">
            <a:avLst/>
          </a:prstGeom>
          <a:solidFill>
            <a:srgbClr val="E7F0F9">
              <a:alpha val="97647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08" name="Content Placeholder 2">
            <a:extLst>
              <a:ext uri="{FF2B5EF4-FFF2-40B4-BE49-F238E27FC236}">
                <a16:creationId xmlns:a16="http://schemas.microsoft.com/office/drawing/2014/main" id="{1A4C43AC-2725-E5D0-88E7-AE19D211BC46}"/>
              </a:ext>
            </a:extLst>
          </p:cNvPr>
          <p:cNvSpPr txBox="1">
            <a:spLocks/>
          </p:cNvSpPr>
          <p:nvPr/>
        </p:nvSpPr>
        <p:spPr>
          <a:xfrm>
            <a:off x="422787" y="1766249"/>
            <a:ext cx="4569439" cy="159278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4C773AF6-58DD-D6D4-7072-4CE7C259B7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4381" y="2062176"/>
            <a:ext cx="1938528" cy="1158240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EBC52103-6A83-E2A8-E66D-0C4016D31038}"/>
              </a:ext>
            </a:extLst>
          </p:cNvPr>
          <p:cNvSpPr txBox="1"/>
          <p:nvPr/>
        </p:nvSpPr>
        <p:spPr>
          <a:xfrm>
            <a:off x="3170198" y="2167769"/>
            <a:ext cx="18594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Continuously update PANN for online monitoring</a:t>
            </a:r>
          </a:p>
        </p:txBody>
      </p:sp>
      <p:graphicFrame>
        <p:nvGraphicFramePr>
          <p:cNvPr id="310" name="Object 309">
            <a:extLst>
              <a:ext uri="{FF2B5EF4-FFF2-40B4-BE49-F238E27FC236}">
                <a16:creationId xmlns:a16="http://schemas.microsoft.com/office/drawing/2014/main" id="{70CAD729-36F1-6AFD-84CB-44E8E5CF1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59214"/>
              </p:ext>
            </p:extLst>
          </p:nvPr>
        </p:nvGraphicFramePr>
        <p:xfrm>
          <a:off x="1771271" y="3732527"/>
          <a:ext cx="3136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136680" imgH="723600" progId="Equation.DSMT4">
                  <p:embed/>
                </p:oleObj>
              </mc:Choice>
              <mc:Fallback>
                <p:oleObj name="Equation" r:id="rId14" imgW="3136680" imgH="723600" progId="Equation.DSMT4">
                  <p:embed/>
                  <p:pic>
                    <p:nvPicPr>
                      <p:cNvPr id="310" name="Object 309">
                        <a:extLst>
                          <a:ext uri="{FF2B5EF4-FFF2-40B4-BE49-F238E27FC236}">
                            <a16:creationId xmlns:a16="http://schemas.microsoft.com/office/drawing/2014/main" id="{70CAD729-36F1-6AFD-84CB-44E8E5CF1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71271" y="3732527"/>
                        <a:ext cx="31369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1" name="Connector: Elbow 256">
            <a:extLst>
              <a:ext uri="{FF2B5EF4-FFF2-40B4-BE49-F238E27FC236}">
                <a16:creationId xmlns:a16="http://schemas.microsoft.com/office/drawing/2014/main" id="{B3124672-B580-22C3-E7E5-33933410EFE3}"/>
              </a:ext>
            </a:extLst>
          </p:cNvPr>
          <p:cNvCxnSpPr>
            <a:cxnSpLocks/>
            <a:endCxn id="310" idx="1"/>
          </p:cNvCxnSpPr>
          <p:nvPr/>
        </p:nvCxnSpPr>
        <p:spPr>
          <a:xfrm rot="16200000" flipH="1">
            <a:off x="1178074" y="3501279"/>
            <a:ext cx="626179" cy="560215"/>
          </a:xfrm>
          <a:prstGeom prst="bentConnector2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A4E2DF12-0FFF-014A-5422-D0DC6B1E932E}"/>
              </a:ext>
            </a:extLst>
          </p:cNvPr>
          <p:cNvSpPr txBox="1"/>
          <p:nvPr/>
        </p:nvSpPr>
        <p:spPr>
          <a:xfrm>
            <a:off x="2257288" y="4382103"/>
            <a:ext cx="2164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Converter behaviors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48FC15D9-F98F-A0A3-499F-913D131ADAAF}"/>
              </a:ext>
            </a:extLst>
          </p:cNvPr>
          <p:cNvSpPr txBox="1"/>
          <p:nvPr/>
        </p:nvSpPr>
        <p:spPr>
          <a:xfrm>
            <a:off x="825501" y="4105210"/>
            <a:ext cx="1060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315" name="Content Placeholder 2">
            <a:extLst>
              <a:ext uri="{FF2B5EF4-FFF2-40B4-BE49-F238E27FC236}">
                <a16:creationId xmlns:a16="http://schemas.microsoft.com/office/drawing/2014/main" id="{E8202DC9-38E6-A639-2038-F1943D913BD6}"/>
              </a:ext>
            </a:extLst>
          </p:cNvPr>
          <p:cNvSpPr txBox="1">
            <a:spLocks/>
          </p:cNvSpPr>
          <p:nvPr/>
        </p:nvSpPr>
        <p:spPr>
          <a:xfrm>
            <a:off x="2385176" y="3773295"/>
            <a:ext cx="834931" cy="642395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16" name="Content Placeholder 2">
            <a:extLst>
              <a:ext uri="{FF2B5EF4-FFF2-40B4-BE49-F238E27FC236}">
                <a16:creationId xmlns:a16="http://schemas.microsoft.com/office/drawing/2014/main" id="{6377CC15-D99F-1B48-F3FE-5F9158FFEBB9}"/>
              </a:ext>
            </a:extLst>
          </p:cNvPr>
          <p:cNvSpPr txBox="1">
            <a:spLocks/>
          </p:cNvSpPr>
          <p:nvPr/>
        </p:nvSpPr>
        <p:spPr>
          <a:xfrm>
            <a:off x="3709056" y="3769956"/>
            <a:ext cx="878867" cy="642395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cxnSp>
        <p:nvCxnSpPr>
          <p:cNvPr id="317" name="Connector: Elbow 256">
            <a:extLst>
              <a:ext uri="{FF2B5EF4-FFF2-40B4-BE49-F238E27FC236}">
                <a16:creationId xmlns:a16="http://schemas.microsoft.com/office/drawing/2014/main" id="{2E79EA06-0152-640C-B54F-0FCBB3B0CDB6}"/>
              </a:ext>
            </a:extLst>
          </p:cNvPr>
          <p:cNvCxnSpPr>
            <a:cxnSpLocks/>
            <a:endCxn id="316" idx="0"/>
          </p:cNvCxnSpPr>
          <p:nvPr/>
        </p:nvCxnSpPr>
        <p:spPr>
          <a:xfrm>
            <a:off x="4134099" y="3003553"/>
            <a:ext cx="14391" cy="766403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24" name="Connector: Elbow 256">
            <a:extLst>
              <a:ext uri="{FF2B5EF4-FFF2-40B4-BE49-F238E27FC236}">
                <a16:creationId xmlns:a16="http://schemas.microsoft.com/office/drawing/2014/main" id="{B15E0C02-A76D-BCC5-1D51-3E271E48BC65}"/>
              </a:ext>
            </a:extLst>
          </p:cNvPr>
          <p:cNvCxnSpPr>
            <a:cxnSpLocks/>
            <a:stCxn id="309" idx="2"/>
            <a:endCxn id="315" idx="0"/>
          </p:cNvCxnSpPr>
          <p:nvPr/>
        </p:nvCxnSpPr>
        <p:spPr>
          <a:xfrm flipH="1">
            <a:off x="2802642" y="2998766"/>
            <a:ext cx="1297301" cy="774529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D168DFAF-7E20-6D30-2D44-A5B939F16380}"/>
              </a:ext>
            </a:extLst>
          </p:cNvPr>
          <p:cNvSpPr txBox="1"/>
          <p:nvPr/>
        </p:nvSpPr>
        <p:spPr>
          <a:xfrm>
            <a:off x="3118020" y="3420305"/>
            <a:ext cx="963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Update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F1A6FD8C-FD5E-2C58-2B33-CE3A0062872F}"/>
              </a:ext>
            </a:extLst>
          </p:cNvPr>
          <p:cNvSpPr txBox="1"/>
          <p:nvPr/>
        </p:nvSpPr>
        <p:spPr>
          <a:xfrm>
            <a:off x="334297" y="5299195"/>
            <a:ext cx="2465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Minimize the cost function:</a:t>
            </a:r>
          </a:p>
        </p:txBody>
      </p:sp>
      <p:graphicFrame>
        <p:nvGraphicFramePr>
          <p:cNvPr id="332" name="Object 331">
            <a:extLst>
              <a:ext uri="{FF2B5EF4-FFF2-40B4-BE49-F238E27FC236}">
                <a16:creationId xmlns:a16="http://schemas.microsoft.com/office/drawing/2014/main" id="{6B3A53F7-074D-0486-A7DF-B288258578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423814"/>
              </p:ext>
            </p:extLst>
          </p:nvPr>
        </p:nvGraphicFramePr>
        <p:xfrm>
          <a:off x="510884" y="5642832"/>
          <a:ext cx="44069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406760" imgH="711000" progId="Equation.DSMT4">
                  <p:embed/>
                </p:oleObj>
              </mc:Choice>
              <mc:Fallback>
                <p:oleObj name="Equation" r:id="rId16" imgW="4406760" imgH="711000" progId="Equation.DSMT4">
                  <p:embed/>
                  <p:pic>
                    <p:nvPicPr>
                      <p:cNvPr id="332" name="Object 331">
                        <a:extLst>
                          <a:ext uri="{FF2B5EF4-FFF2-40B4-BE49-F238E27FC236}">
                            <a16:creationId xmlns:a16="http://schemas.microsoft.com/office/drawing/2014/main" id="{6B3A53F7-074D-0486-A7DF-B288258578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0884" y="5642832"/>
                        <a:ext cx="44069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1" name="Connector: Elbow 256">
            <a:extLst>
              <a:ext uri="{FF2B5EF4-FFF2-40B4-BE49-F238E27FC236}">
                <a16:creationId xmlns:a16="http://schemas.microsoft.com/office/drawing/2014/main" id="{FDDB54FA-A342-219A-C668-737867EC396D}"/>
              </a:ext>
            </a:extLst>
          </p:cNvPr>
          <p:cNvCxnSpPr>
            <a:cxnSpLocks/>
          </p:cNvCxnSpPr>
          <p:nvPr/>
        </p:nvCxnSpPr>
        <p:spPr>
          <a:xfrm>
            <a:off x="2759020" y="4746755"/>
            <a:ext cx="0" cy="557144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E1529A51-48D2-5009-B08B-EB3C3EC2CC1E}"/>
              </a:ext>
            </a:extLst>
          </p:cNvPr>
          <p:cNvSpPr txBox="1"/>
          <p:nvPr/>
        </p:nvSpPr>
        <p:spPr>
          <a:xfrm>
            <a:off x="2770318" y="4690630"/>
            <a:ext cx="1598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Predicted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{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]}</a:t>
            </a:r>
            <a:r>
              <a:rPr lang="en-US" altLang="zh-CN" sz="16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{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]}</a:t>
            </a:r>
            <a:r>
              <a:rPr lang="en-US" altLang="zh-CN" sz="16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EFDF7E15-80AA-B1C1-6651-94C03D4BC88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345" y="2346384"/>
            <a:ext cx="707815" cy="707815"/>
          </a:xfrm>
          <a:prstGeom prst="rect">
            <a:avLst/>
          </a:prstGeom>
        </p:spPr>
      </p:pic>
      <p:cxnSp>
        <p:nvCxnSpPr>
          <p:cNvPr id="8" name="Connector: Elbow 256">
            <a:extLst>
              <a:ext uri="{FF2B5EF4-FFF2-40B4-BE49-F238E27FC236}">
                <a16:creationId xmlns:a16="http://schemas.microsoft.com/office/drawing/2014/main" id="{6DCFDBBB-8860-09B4-9D23-45D87D817247}"/>
              </a:ext>
            </a:extLst>
          </p:cNvPr>
          <p:cNvCxnSpPr>
            <a:cxnSpLocks/>
            <a:stCxn id="4" idx="0"/>
            <a:endCxn id="307" idx="0"/>
          </p:cNvCxnSpPr>
          <p:nvPr/>
        </p:nvCxnSpPr>
        <p:spPr>
          <a:xfrm rot="5400000" flipH="1" flipV="1">
            <a:off x="1483345" y="1486084"/>
            <a:ext cx="284208" cy="1436392"/>
          </a:xfrm>
          <a:prstGeom prst="bentConnector3">
            <a:avLst>
              <a:gd name="adj1" fmla="val 180434"/>
            </a:avLst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FFFDE5-49D8-C1F1-3B40-D4E47B03534D}"/>
              </a:ext>
            </a:extLst>
          </p:cNvPr>
          <p:cNvSpPr txBox="1"/>
          <p:nvPr/>
        </p:nvSpPr>
        <p:spPr>
          <a:xfrm>
            <a:off x="907252" y="1847155"/>
            <a:ext cx="707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CAF6A-DB21-E8F7-E52C-EE77B8EF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3ED991-0E16-5E9E-7009-CBE0A5C68710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Fanfan Lin, Xinze Li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7" name="Picture 6" descr="A logo on a red background&#10;&#10;Description automatically generated">
            <a:extLst>
              <a:ext uri="{FF2B5EF4-FFF2-40B4-BE49-F238E27FC236}">
                <a16:creationId xmlns:a16="http://schemas.microsoft.com/office/drawing/2014/main" id="{CCF56259-7DF0-BB1C-A8A2-FAE5F9609BB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8942" r="7030" b="16150"/>
          <a:stretch/>
        </p:blipFill>
        <p:spPr>
          <a:xfrm>
            <a:off x="10374207" y="42537"/>
            <a:ext cx="74248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55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22D246-C216-2AE1-8FDF-ABB5837DDC4F}"/>
              </a:ext>
            </a:extLst>
          </p:cNvPr>
          <p:cNvSpPr txBox="1">
            <a:spLocks/>
          </p:cNvSpPr>
          <p:nvPr/>
        </p:nvSpPr>
        <p:spPr>
          <a:xfrm>
            <a:off x="1625298" y="3166315"/>
            <a:ext cx="1097883" cy="368535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Conclusions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FB63D-5712-16CD-6A23-68B01DCF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F41493-60F9-59AA-0A37-5E918391CCE4}"/>
              </a:ext>
            </a:extLst>
          </p:cNvPr>
          <p:cNvSpPr txBox="1">
            <a:spLocks/>
          </p:cNvSpPr>
          <p:nvPr/>
        </p:nvSpPr>
        <p:spPr>
          <a:xfrm>
            <a:off x="8930761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Fanfan Lin, Xinze Li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6" name="Picture 5" descr="A logo on a red background&#10;&#10;Description automatically generated">
            <a:extLst>
              <a:ext uri="{FF2B5EF4-FFF2-40B4-BE49-F238E27FC236}">
                <a16:creationId xmlns:a16="http://schemas.microsoft.com/office/drawing/2014/main" id="{8E6F49DD-224E-9BE2-673A-1D7D482DA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8942" r="7030" b="16150"/>
          <a:stretch/>
        </p:blipFill>
        <p:spPr>
          <a:xfrm>
            <a:off x="8818762" y="29064"/>
            <a:ext cx="742481" cy="557784"/>
          </a:xfrm>
          <a:prstGeom prst="rect">
            <a:avLst/>
          </a:prstGeom>
        </p:spPr>
      </p:pic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5468802F-C3B5-E100-80E1-00EBD851C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22276" y="28688"/>
            <a:ext cx="2280355" cy="558537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50BBC9B-FD00-DA5A-18B4-4F105D6CB319}"/>
              </a:ext>
            </a:extLst>
          </p:cNvPr>
          <p:cNvSpPr/>
          <p:nvPr/>
        </p:nvSpPr>
        <p:spPr>
          <a:xfrm>
            <a:off x="744935" y="6128050"/>
            <a:ext cx="708051" cy="644345"/>
          </a:xfrm>
          <a:custGeom>
            <a:avLst/>
            <a:gdLst>
              <a:gd name="connsiteX0" fmla="*/ 254508 w 262413"/>
              <a:gd name="connsiteY0" fmla="*/ 133160 h 209601"/>
              <a:gd name="connsiteX1" fmla="*/ 148590 w 262413"/>
              <a:gd name="connsiteY1" fmla="*/ 206312 h 209601"/>
              <a:gd name="connsiteX2" fmla="*/ 128588 w 262413"/>
              <a:gd name="connsiteY2" fmla="*/ 206883 h 209601"/>
              <a:gd name="connsiteX3" fmla="*/ 8763 w 262413"/>
              <a:gd name="connsiteY3" fmla="*/ 133064 h 209601"/>
              <a:gd name="connsiteX4" fmla="*/ 0 w 262413"/>
              <a:gd name="connsiteY4" fmla="*/ 117443 h 209601"/>
              <a:gd name="connsiteX5" fmla="*/ 0 w 262413"/>
              <a:gd name="connsiteY5" fmla="*/ 0 h 209601"/>
              <a:gd name="connsiteX6" fmla="*/ 262414 w 262413"/>
              <a:gd name="connsiteY6" fmla="*/ 0 h 209601"/>
              <a:gd name="connsiteX7" fmla="*/ 262414 w 262413"/>
              <a:gd name="connsiteY7" fmla="*/ 118110 h 209601"/>
              <a:gd name="connsiteX8" fmla="*/ 254508 w 262413"/>
              <a:gd name="connsiteY8" fmla="*/ 133160 h 20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413" h="209601">
                <a:moveTo>
                  <a:pt x="254508" y="133160"/>
                </a:moveTo>
                <a:lnTo>
                  <a:pt x="148590" y="206312"/>
                </a:lnTo>
                <a:cubicBezTo>
                  <a:pt x="142637" y="210483"/>
                  <a:pt x="134769" y="210703"/>
                  <a:pt x="128588" y="206883"/>
                </a:cubicBezTo>
                <a:lnTo>
                  <a:pt x="8763" y="133064"/>
                </a:lnTo>
                <a:cubicBezTo>
                  <a:pt x="3334" y="129730"/>
                  <a:pt x="19" y="123815"/>
                  <a:pt x="0" y="117443"/>
                </a:cubicBezTo>
                <a:lnTo>
                  <a:pt x="0" y="0"/>
                </a:lnTo>
                <a:lnTo>
                  <a:pt x="262414" y="0"/>
                </a:lnTo>
                <a:lnTo>
                  <a:pt x="262414" y="118110"/>
                </a:lnTo>
                <a:cubicBezTo>
                  <a:pt x="262414" y="124120"/>
                  <a:pt x="259461" y="129750"/>
                  <a:pt x="254508" y="13316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15A2DC2-6468-3724-3514-7591666817C4}"/>
              </a:ext>
            </a:extLst>
          </p:cNvPr>
          <p:cNvSpPr/>
          <p:nvPr/>
        </p:nvSpPr>
        <p:spPr>
          <a:xfrm>
            <a:off x="744935" y="5936284"/>
            <a:ext cx="708051" cy="643325"/>
          </a:xfrm>
          <a:custGeom>
            <a:avLst/>
            <a:gdLst>
              <a:gd name="connsiteX0" fmla="*/ 254508 w 262413"/>
              <a:gd name="connsiteY0" fmla="*/ 133160 h 209269"/>
              <a:gd name="connsiteX1" fmla="*/ 148590 w 262413"/>
              <a:gd name="connsiteY1" fmla="*/ 206312 h 209269"/>
              <a:gd name="connsiteX2" fmla="*/ 128588 w 262413"/>
              <a:gd name="connsiteY2" fmla="*/ 206312 h 209269"/>
              <a:gd name="connsiteX3" fmla="*/ 8763 w 262413"/>
              <a:gd name="connsiteY3" fmla="*/ 132588 h 209269"/>
              <a:gd name="connsiteX4" fmla="*/ 0 w 262413"/>
              <a:gd name="connsiteY4" fmla="*/ 116967 h 209269"/>
              <a:gd name="connsiteX5" fmla="*/ 0 w 262413"/>
              <a:gd name="connsiteY5" fmla="*/ 0 h 209269"/>
              <a:gd name="connsiteX6" fmla="*/ 262414 w 262413"/>
              <a:gd name="connsiteY6" fmla="*/ 0 h 209269"/>
              <a:gd name="connsiteX7" fmla="*/ 262414 w 262413"/>
              <a:gd name="connsiteY7" fmla="*/ 118015 h 209269"/>
              <a:gd name="connsiteX8" fmla="*/ 254508 w 262413"/>
              <a:gd name="connsiteY8" fmla="*/ 133160 h 20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413" h="209269">
                <a:moveTo>
                  <a:pt x="254508" y="133160"/>
                </a:moveTo>
                <a:lnTo>
                  <a:pt x="148590" y="206312"/>
                </a:lnTo>
                <a:cubicBezTo>
                  <a:pt x="142504" y="210255"/>
                  <a:pt x="134674" y="210255"/>
                  <a:pt x="128588" y="206312"/>
                </a:cubicBezTo>
                <a:lnTo>
                  <a:pt x="8763" y="132588"/>
                </a:lnTo>
                <a:cubicBezTo>
                  <a:pt x="3334" y="129254"/>
                  <a:pt x="19" y="123339"/>
                  <a:pt x="0" y="116967"/>
                </a:cubicBezTo>
                <a:lnTo>
                  <a:pt x="0" y="0"/>
                </a:lnTo>
                <a:lnTo>
                  <a:pt x="262414" y="0"/>
                </a:lnTo>
                <a:lnTo>
                  <a:pt x="262414" y="118015"/>
                </a:lnTo>
                <a:cubicBezTo>
                  <a:pt x="262423" y="124053"/>
                  <a:pt x="259471" y="129721"/>
                  <a:pt x="254508" y="133160"/>
                </a:cubicBezTo>
                <a:close/>
              </a:path>
            </a:pathLst>
          </a:custGeom>
          <a:solidFill>
            <a:srgbClr val="848484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C9D8504-1208-875D-A17C-498CCCC68EEF}"/>
              </a:ext>
            </a:extLst>
          </p:cNvPr>
          <p:cNvSpPr/>
          <p:nvPr/>
        </p:nvSpPr>
        <p:spPr>
          <a:xfrm>
            <a:off x="659950" y="5181320"/>
            <a:ext cx="852493" cy="1340069"/>
          </a:xfrm>
          <a:custGeom>
            <a:avLst/>
            <a:gdLst>
              <a:gd name="connsiteX0" fmla="*/ 306420 w 315945"/>
              <a:gd name="connsiteY0" fmla="*/ 343853 h 435915"/>
              <a:gd name="connsiteX1" fmla="*/ 178881 w 315945"/>
              <a:gd name="connsiteY1" fmla="*/ 431959 h 435915"/>
              <a:gd name="connsiteX2" fmla="*/ 154783 w 315945"/>
              <a:gd name="connsiteY2" fmla="*/ 432626 h 435915"/>
              <a:gd name="connsiteX3" fmla="*/ 10479 w 315945"/>
              <a:gd name="connsiteY3" fmla="*/ 343757 h 435915"/>
              <a:gd name="connsiteX4" fmla="*/ 1 w 315945"/>
              <a:gd name="connsiteY4" fmla="*/ 324707 h 435915"/>
              <a:gd name="connsiteX5" fmla="*/ 1 w 315945"/>
              <a:gd name="connsiteY5" fmla="*/ 0 h 435915"/>
              <a:gd name="connsiteX6" fmla="*/ 315945 w 315945"/>
              <a:gd name="connsiteY6" fmla="*/ 0 h 435915"/>
              <a:gd name="connsiteX7" fmla="*/ 315945 w 315945"/>
              <a:gd name="connsiteY7" fmla="*/ 325755 h 435915"/>
              <a:gd name="connsiteX8" fmla="*/ 306420 w 315945"/>
              <a:gd name="connsiteY8" fmla="*/ 343853 h 4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945" h="435915">
                <a:moveTo>
                  <a:pt x="306420" y="343853"/>
                </a:moveTo>
                <a:lnTo>
                  <a:pt x="178881" y="431959"/>
                </a:lnTo>
                <a:cubicBezTo>
                  <a:pt x="171699" y="436978"/>
                  <a:pt x="162222" y="437245"/>
                  <a:pt x="154783" y="432626"/>
                </a:cubicBezTo>
                <a:lnTo>
                  <a:pt x="10479" y="343757"/>
                </a:lnTo>
                <a:cubicBezTo>
                  <a:pt x="3887" y="339680"/>
                  <a:pt x="-84" y="332451"/>
                  <a:pt x="1" y="324707"/>
                </a:cubicBezTo>
                <a:lnTo>
                  <a:pt x="1" y="0"/>
                </a:lnTo>
                <a:lnTo>
                  <a:pt x="315945" y="0"/>
                </a:lnTo>
                <a:lnTo>
                  <a:pt x="315945" y="325755"/>
                </a:lnTo>
                <a:cubicBezTo>
                  <a:pt x="315974" y="332994"/>
                  <a:pt x="312402" y="339776"/>
                  <a:pt x="306420" y="34385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47383D0-1439-3029-1922-1B7F0B2DBD5D}"/>
              </a:ext>
            </a:extLst>
          </p:cNvPr>
          <p:cNvSpPr/>
          <p:nvPr/>
        </p:nvSpPr>
        <p:spPr>
          <a:xfrm>
            <a:off x="659950" y="4972043"/>
            <a:ext cx="852493" cy="1340057"/>
          </a:xfrm>
          <a:custGeom>
            <a:avLst/>
            <a:gdLst>
              <a:gd name="connsiteX0" fmla="*/ 306420 w 315945"/>
              <a:gd name="connsiteY0" fmla="*/ 343853 h 435911"/>
              <a:gd name="connsiteX1" fmla="*/ 178881 w 315945"/>
              <a:gd name="connsiteY1" fmla="*/ 431959 h 435911"/>
              <a:gd name="connsiteX2" fmla="*/ 154783 w 315945"/>
              <a:gd name="connsiteY2" fmla="*/ 432626 h 435911"/>
              <a:gd name="connsiteX3" fmla="*/ 10479 w 315945"/>
              <a:gd name="connsiteY3" fmla="*/ 343758 h 435911"/>
              <a:gd name="connsiteX4" fmla="*/ 1 w 315945"/>
              <a:gd name="connsiteY4" fmla="*/ 324708 h 435911"/>
              <a:gd name="connsiteX5" fmla="*/ 1 w 315945"/>
              <a:gd name="connsiteY5" fmla="*/ 0 h 435911"/>
              <a:gd name="connsiteX6" fmla="*/ 315945 w 315945"/>
              <a:gd name="connsiteY6" fmla="*/ 0 h 435911"/>
              <a:gd name="connsiteX7" fmla="*/ 315945 w 315945"/>
              <a:gd name="connsiteY7" fmla="*/ 325755 h 435911"/>
              <a:gd name="connsiteX8" fmla="*/ 306420 w 315945"/>
              <a:gd name="connsiteY8" fmla="*/ 343853 h 435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945" h="435911">
                <a:moveTo>
                  <a:pt x="306420" y="343853"/>
                </a:moveTo>
                <a:lnTo>
                  <a:pt x="178881" y="431959"/>
                </a:lnTo>
                <a:cubicBezTo>
                  <a:pt x="171699" y="436979"/>
                  <a:pt x="162222" y="437236"/>
                  <a:pt x="154783" y="432626"/>
                </a:cubicBezTo>
                <a:lnTo>
                  <a:pt x="10479" y="343758"/>
                </a:lnTo>
                <a:cubicBezTo>
                  <a:pt x="3887" y="339681"/>
                  <a:pt x="-84" y="332451"/>
                  <a:pt x="1" y="324708"/>
                </a:cubicBezTo>
                <a:lnTo>
                  <a:pt x="1" y="0"/>
                </a:lnTo>
                <a:lnTo>
                  <a:pt x="315945" y="0"/>
                </a:lnTo>
                <a:lnTo>
                  <a:pt x="315945" y="325755"/>
                </a:lnTo>
                <a:cubicBezTo>
                  <a:pt x="315974" y="332994"/>
                  <a:pt x="312402" y="339776"/>
                  <a:pt x="306420" y="343853"/>
                </a:cubicBezTo>
                <a:close/>
              </a:path>
            </a:pathLst>
          </a:custGeom>
          <a:solidFill>
            <a:srgbClr val="848484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BD1C92-F0EA-C266-83CB-6722F42E57BF}"/>
              </a:ext>
            </a:extLst>
          </p:cNvPr>
          <p:cNvSpPr/>
          <p:nvPr/>
        </p:nvSpPr>
        <p:spPr>
          <a:xfrm>
            <a:off x="447054" y="1014033"/>
            <a:ext cx="1077372" cy="5222512"/>
          </a:xfrm>
          <a:custGeom>
            <a:avLst/>
            <a:gdLst>
              <a:gd name="connsiteX0" fmla="*/ 0 w 399288"/>
              <a:gd name="connsiteY0" fmla="*/ 286 h 1698846"/>
              <a:gd name="connsiteX1" fmla="*/ 50768 w 399288"/>
              <a:gd name="connsiteY1" fmla="*/ 81058 h 1698846"/>
              <a:gd name="connsiteX2" fmla="*/ 50768 w 399288"/>
              <a:gd name="connsiteY2" fmla="*/ 1576483 h 1698846"/>
              <a:gd name="connsiteX3" fmla="*/ 62294 w 399288"/>
              <a:gd name="connsiteY3" fmla="*/ 1597152 h 1698846"/>
              <a:gd name="connsiteX4" fmla="*/ 221552 w 399288"/>
              <a:gd name="connsiteY4" fmla="*/ 1695260 h 1698846"/>
              <a:gd name="connsiteX5" fmla="*/ 248126 w 399288"/>
              <a:gd name="connsiteY5" fmla="*/ 1694498 h 1698846"/>
              <a:gd name="connsiteX6" fmla="*/ 388811 w 399288"/>
              <a:gd name="connsiteY6" fmla="*/ 1597343 h 1698846"/>
              <a:gd name="connsiteX7" fmla="*/ 399288 w 399288"/>
              <a:gd name="connsiteY7" fmla="*/ 1577340 h 1698846"/>
              <a:gd name="connsiteX8" fmla="*/ 399288 w 399288"/>
              <a:gd name="connsiteY8" fmla="*/ 76200 h 1698846"/>
              <a:gd name="connsiteX9" fmla="*/ 323088 w 399288"/>
              <a:gd name="connsiteY9" fmla="*/ 0 h 169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9288" h="1698846">
                <a:moveTo>
                  <a:pt x="0" y="286"/>
                </a:moveTo>
                <a:cubicBezTo>
                  <a:pt x="0" y="286"/>
                  <a:pt x="50768" y="2096"/>
                  <a:pt x="50768" y="81058"/>
                </a:cubicBezTo>
                <a:lnTo>
                  <a:pt x="50768" y="1576483"/>
                </a:lnTo>
                <a:cubicBezTo>
                  <a:pt x="50749" y="1584913"/>
                  <a:pt x="55112" y="1592742"/>
                  <a:pt x="62294" y="1597152"/>
                </a:cubicBezTo>
                <a:lnTo>
                  <a:pt x="221552" y="1695260"/>
                </a:lnTo>
                <a:cubicBezTo>
                  <a:pt x="229772" y="1700308"/>
                  <a:pt x="240202" y="1700003"/>
                  <a:pt x="248126" y="1694498"/>
                </a:cubicBezTo>
                <a:lnTo>
                  <a:pt x="388811" y="1597343"/>
                </a:lnTo>
                <a:cubicBezTo>
                  <a:pt x="395383" y="1592799"/>
                  <a:pt x="399297" y="1585322"/>
                  <a:pt x="399288" y="1577340"/>
                </a:cubicBezTo>
                <a:lnTo>
                  <a:pt x="399288" y="76200"/>
                </a:lnTo>
                <a:cubicBezTo>
                  <a:pt x="399288" y="34119"/>
                  <a:pt x="365170" y="0"/>
                  <a:pt x="3230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56C896-28A0-9ED5-80E6-947F2B81ECDF}"/>
              </a:ext>
            </a:extLst>
          </p:cNvPr>
          <p:cNvSpPr/>
          <p:nvPr/>
        </p:nvSpPr>
        <p:spPr>
          <a:xfrm>
            <a:off x="2859483" y="864507"/>
            <a:ext cx="8576007" cy="343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algorithms applied in PE require explainable, light, and flexible solutions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7C3322-CF1E-BE3E-EFEF-82D881861FD3}"/>
              </a:ext>
            </a:extLst>
          </p:cNvPr>
          <p:cNvSpPr/>
          <p:nvPr/>
        </p:nvSpPr>
        <p:spPr>
          <a:xfrm rot="5400000">
            <a:off x="-1170634" y="3264739"/>
            <a:ext cx="4439306" cy="469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EAD1441-4D29-3A70-B59D-5E260BEA81D7}"/>
              </a:ext>
            </a:extLst>
          </p:cNvPr>
          <p:cNvSpPr/>
          <p:nvPr/>
        </p:nvSpPr>
        <p:spPr>
          <a:xfrm>
            <a:off x="1818256" y="5363252"/>
            <a:ext cx="710724" cy="693292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B82C1F5-C403-DA9F-F0BE-DAC6E90D70F9}"/>
              </a:ext>
            </a:extLst>
          </p:cNvPr>
          <p:cNvSpPr/>
          <p:nvPr/>
        </p:nvSpPr>
        <p:spPr>
          <a:xfrm>
            <a:off x="1818256" y="4448667"/>
            <a:ext cx="710724" cy="693292"/>
          </a:xfrm>
          <a:prstGeom prst="ellipse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3191FA-E62F-A34E-5BEF-08BBF813D44B}"/>
              </a:ext>
            </a:extLst>
          </p:cNvPr>
          <p:cNvSpPr/>
          <p:nvPr/>
        </p:nvSpPr>
        <p:spPr>
          <a:xfrm>
            <a:off x="1818256" y="1595956"/>
            <a:ext cx="710724" cy="693292"/>
          </a:xfrm>
          <a:prstGeom prst="ellipse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5B96F7D-44FF-8F7A-81E4-797278374284}"/>
              </a:ext>
            </a:extLst>
          </p:cNvPr>
          <p:cNvSpPr/>
          <p:nvPr/>
        </p:nvSpPr>
        <p:spPr>
          <a:xfrm>
            <a:off x="1818256" y="3201630"/>
            <a:ext cx="710724" cy="693292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6D64D93-252A-F80A-FF08-E0A7F585B6F1}"/>
              </a:ext>
            </a:extLst>
          </p:cNvPr>
          <p:cNvSpPr/>
          <p:nvPr/>
        </p:nvSpPr>
        <p:spPr>
          <a:xfrm>
            <a:off x="1818256" y="6127919"/>
            <a:ext cx="710724" cy="693292"/>
          </a:xfrm>
          <a:prstGeom prst="ellipse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BBBF5F-69D4-3FB7-75F2-72ADEA64CA3A}"/>
              </a:ext>
            </a:extLst>
          </p:cNvPr>
          <p:cNvSpPr/>
          <p:nvPr/>
        </p:nvSpPr>
        <p:spPr>
          <a:xfrm>
            <a:off x="2859483" y="1229244"/>
            <a:ext cx="857600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PIML introduces physics expressed as PDEs into ML models to steer learning towards identifying physically consistent solutions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PIMLs can solve PDEs in forward ways and identify parameters in inverse settings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PIMLs are effective for ill-posed and mesh-free forward problems to solve PDEs and inverse problems to identify parameters.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types of PIMLs: Physics-in-loss, physics-in-architecture, physics-in-initialization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8C78F1-D37E-82C9-1E8A-AF6E592D8539}"/>
              </a:ext>
            </a:extLst>
          </p:cNvPr>
          <p:cNvSpPr/>
          <p:nvPr/>
        </p:nvSpPr>
        <p:spPr>
          <a:xfrm>
            <a:off x="2859483" y="2928430"/>
            <a:ext cx="8576007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Physically crafted recurrent networks to integrate PDEs discretized by numerical methods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features time-domain modeling for power electronics, where state variables are recurrently predicted leveraging the previous predictions of states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is explainable in PE: Neural parameters of PANN are converter parameters, and switching behaviors, commutation loops, operating modes and so on are embodied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D1B7C74-3AFF-1110-A848-CFD01BCCEDD2}"/>
              </a:ext>
            </a:extLst>
          </p:cNvPr>
          <p:cNvSpPr/>
          <p:nvPr/>
        </p:nvSpPr>
        <p:spPr>
          <a:xfrm>
            <a:off x="2859484" y="4366850"/>
            <a:ext cx="857600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only requires few data samples, reducing data requirements by 3 orders of magnitude 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is lightweight (several kB), deployable on edge devices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training equals to parameter identification, and learning rates are impactful hyperparameters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8F40B87-D122-56C6-0BF9-7DDE801758EC}"/>
              </a:ext>
            </a:extLst>
          </p:cNvPr>
          <p:cNvSpPr/>
          <p:nvPr/>
        </p:nvSpPr>
        <p:spPr>
          <a:xfrm>
            <a:off x="2859483" y="5313928"/>
            <a:ext cx="8576007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across operating conditions, modulation strategies, performance metrics, circuit parameters, and topological variants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Training-free transfer (use knowledge to replace data)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ED6C71E-4790-20D6-B4F1-45742C79855A}"/>
              </a:ext>
            </a:extLst>
          </p:cNvPr>
          <p:cNvSpPr/>
          <p:nvPr/>
        </p:nvSpPr>
        <p:spPr>
          <a:xfrm>
            <a:off x="2859483" y="6266891"/>
            <a:ext cx="857600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PANN in design automation, adaptive control, and health monitoring for power converters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nuanced, accurate, and comprehensive PANN to incorporate more topologies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A09BBBE-6C12-009B-83DE-BDCCA5159C5D}"/>
              </a:ext>
            </a:extLst>
          </p:cNvPr>
          <p:cNvSpPr/>
          <p:nvPr/>
        </p:nvSpPr>
        <p:spPr>
          <a:xfrm>
            <a:off x="1747388" y="1773325"/>
            <a:ext cx="8524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ora" pitchFamily="2" charset="0"/>
                <a:cs typeface="Times New Roman" panose="02020603050405020304" pitchFamily="18" charset="0"/>
              </a:rPr>
              <a:t>PIML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D8C85C5-70A1-E8C2-D194-B766A5235E41}"/>
              </a:ext>
            </a:extLst>
          </p:cNvPr>
          <p:cNvSpPr/>
          <p:nvPr/>
        </p:nvSpPr>
        <p:spPr>
          <a:xfrm>
            <a:off x="1634931" y="3264294"/>
            <a:ext cx="10773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Lora" pitchFamily="2" charset="0"/>
                <a:cs typeface="Times New Roman" panose="02020603050405020304" pitchFamily="18" charset="0"/>
              </a:rPr>
              <a:t>Explain-able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EC0C3E0-DF0C-CC3C-3C92-27D3F390A229}"/>
              </a:ext>
            </a:extLst>
          </p:cNvPr>
          <p:cNvSpPr/>
          <p:nvPr/>
        </p:nvSpPr>
        <p:spPr>
          <a:xfrm>
            <a:off x="1556920" y="5540621"/>
            <a:ext cx="1233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Lora" pitchFamily="2" charset="0"/>
                <a:cs typeface="Times New Roman" panose="02020603050405020304" pitchFamily="18" charset="0"/>
              </a:rPr>
              <a:t>Flexible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81A8097-C5EF-18C7-3641-28C39F98B189}"/>
              </a:ext>
            </a:extLst>
          </p:cNvPr>
          <p:cNvSpPr/>
          <p:nvPr/>
        </p:nvSpPr>
        <p:spPr>
          <a:xfrm>
            <a:off x="1634931" y="4638027"/>
            <a:ext cx="1077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ora" pitchFamily="2" charset="0"/>
                <a:cs typeface="Times New Roman" panose="02020603050405020304" pitchFamily="18" charset="0"/>
              </a:rPr>
              <a:t>Light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99C8BF-7143-ED5E-689A-BF2BAEC13C2B}"/>
              </a:ext>
            </a:extLst>
          </p:cNvPr>
          <p:cNvSpPr/>
          <p:nvPr/>
        </p:nvSpPr>
        <p:spPr>
          <a:xfrm>
            <a:off x="1634931" y="6328792"/>
            <a:ext cx="1077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ora" pitchFamily="2" charset="0"/>
                <a:cs typeface="Times New Roman" panose="02020603050405020304" pitchFamily="18" charset="0"/>
              </a:rPr>
              <a:t>Future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E9310B-4A82-5144-9550-58DE620BA921}"/>
              </a:ext>
            </a:extLst>
          </p:cNvPr>
          <p:cNvCxnSpPr>
            <a:cxnSpLocks/>
          </p:cNvCxnSpPr>
          <p:nvPr/>
        </p:nvCxnSpPr>
        <p:spPr>
          <a:xfrm>
            <a:off x="1619198" y="4241043"/>
            <a:ext cx="1097280" cy="0"/>
          </a:xfrm>
          <a:prstGeom prst="line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4D2C13-0734-A3E2-A119-41DC80296C4F}"/>
              </a:ext>
            </a:extLst>
          </p:cNvPr>
          <p:cNvCxnSpPr>
            <a:cxnSpLocks/>
          </p:cNvCxnSpPr>
          <p:nvPr/>
        </p:nvCxnSpPr>
        <p:spPr>
          <a:xfrm>
            <a:off x="1619198" y="5197847"/>
            <a:ext cx="1097280" cy="0"/>
          </a:xfrm>
          <a:prstGeom prst="line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D5054C-723A-14F0-9BA1-3954E7D5431F}"/>
              </a:ext>
            </a:extLst>
          </p:cNvPr>
          <p:cNvCxnSpPr>
            <a:cxnSpLocks/>
          </p:cNvCxnSpPr>
          <p:nvPr/>
        </p:nvCxnSpPr>
        <p:spPr>
          <a:xfrm>
            <a:off x="1619198" y="6127919"/>
            <a:ext cx="1097280" cy="0"/>
          </a:xfrm>
          <a:prstGeom prst="line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B85983E-63D3-3164-3486-41724B0FAE1B}"/>
              </a:ext>
            </a:extLst>
          </p:cNvPr>
          <p:cNvSpPr/>
          <p:nvPr/>
        </p:nvSpPr>
        <p:spPr>
          <a:xfrm>
            <a:off x="1640351" y="2813135"/>
            <a:ext cx="1077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Lora" pitchFamily="2" charset="0"/>
                <a:cs typeface="Times New Roman" panose="02020603050405020304" pitchFamily="18" charset="0"/>
              </a:rPr>
              <a:t>PANN</a:t>
            </a:r>
          </a:p>
        </p:txBody>
      </p:sp>
    </p:spTree>
    <p:extLst>
      <p:ext uri="{BB962C8B-B14F-4D97-AF65-F5344CB8AC3E}">
        <p14:creationId xmlns:p14="http://schemas.microsoft.com/office/powerpoint/2010/main" val="3004384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03076"/>
            <a:ext cx="10515600" cy="728136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b="0" dirty="0">
                <a:latin typeface="Arial" panose="020B0604020202020204" pitchFamily="34" charset="0"/>
                <a:cs typeface="Arial" panose="020B0604020202020204" pitchFamily="34" charset="0"/>
              </a:rPr>
              <a:t>Thank you! Q&amp;A</a:t>
            </a:r>
            <a:endParaRPr lang="zh-CN" altLang="en-US" sz="32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9325" y="4627861"/>
            <a:ext cx="4293349" cy="2178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400" b="1" dirty="0"/>
              <a:t>Organizer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Dehong</a:t>
            </a:r>
            <a:r>
              <a:rPr lang="en-US" altLang="zh-CN" sz="1400" dirty="0"/>
              <a:t> Xu, Homer Alan </a:t>
            </a:r>
            <a:r>
              <a:rPr lang="en-US" altLang="zh-CN" sz="1400" dirty="0" err="1"/>
              <a:t>Mantooth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400" b="1" dirty="0"/>
              <a:t>Speaker</a:t>
            </a:r>
            <a:r>
              <a:rPr lang="en-US" altLang="zh-CN" sz="1400" dirty="0"/>
              <a:t>: 	Xinze Li, </a:t>
            </a:r>
            <a:r>
              <a:rPr lang="en-US" altLang="zh-CN" sz="1400" dirty="0">
                <a:hlinkClick r:id="rId2"/>
              </a:rPr>
              <a:t>xinzel@uark.edu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400" dirty="0"/>
              <a:t>	Fanfan Lin, </a:t>
            </a:r>
            <a:r>
              <a:rPr lang="en-US" altLang="zh-CN" sz="1400" dirty="0">
                <a:hlinkClick r:id="rId3"/>
              </a:rPr>
              <a:t>fanfanlin@intl.zju.edu.cn</a:t>
            </a:r>
            <a:r>
              <a:rPr lang="en-US" altLang="zh-CN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400" dirty="0"/>
              <a:t>	</a:t>
            </a:r>
            <a:r>
              <a:rPr lang="en-US" altLang="zh-CN" sz="1400" dirty="0" err="1"/>
              <a:t>Huai</a:t>
            </a:r>
            <a:r>
              <a:rPr lang="en-US" altLang="zh-CN" sz="1400" dirty="0"/>
              <a:t> Wang, </a:t>
            </a:r>
            <a:r>
              <a:rPr lang="en-US" altLang="zh-CN" sz="1400" dirty="0">
                <a:hlinkClick r:id="rId4"/>
              </a:rPr>
              <a:t>hwa@energy.aau.dk</a:t>
            </a:r>
            <a:r>
              <a:rPr lang="en-US" altLang="zh-CN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400" dirty="0"/>
              <a:t>	Xin Zhang, </a:t>
            </a:r>
            <a:r>
              <a:rPr lang="en-US" altLang="zh-CN" sz="1400" dirty="0">
                <a:hlinkClick r:id="rId5"/>
              </a:rPr>
              <a:t>zhangxin_ieee@zju.edu.cn</a:t>
            </a:r>
            <a:r>
              <a:rPr lang="en-US" altLang="zh-CN" sz="1400" dirty="0"/>
              <a:t> </a:t>
            </a:r>
            <a:endParaRPr lang="zh-CN" altLang="en-US" sz="1400" dirty="0"/>
          </a:p>
        </p:txBody>
      </p:sp>
      <p:pic>
        <p:nvPicPr>
          <p:cNvPr id="18" name="Picture 17" descr="A close-up of a logo&#10;&#10;Description automatically generated">
            <a:extLst>
              <a:ext uri="{FF2B5EF4-FFF2-40B4-BE49-F238E27FC236}">
                <a16:creationId xmlns:a16="http://schemas.microsoft.com/office/drawing/2014/main" id="{0DBFAB38-CF26-1394-6D07-7157EE9EA0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174761" y="5156128"/>
            <a:ext cx="2131093" cy="655706"/>
          </a:xfrm>
          <a:prstGeom prst="rect">
            <a:avLst/>
          </a:prstGeom>
        </p:spPr>
      </p:pic>
      <p:pic>
        <p:nvPicPr>
          <p:cNvPr id="20" name="Picture 19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5C1B1A4F-F236-3578-EB28-4945AF07F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22" y="6150559"/>
            <a:ext cx="2488169" cy="655705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32D0BA8-4D7A-FC6B-0A0A-8F3AFCD6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9" y="5156128"/>
            <a:ext cx="2734092" cy="655705"/>
          </a:xfrm>
          <a:prstGeom prst="rect">
            <a:avLst/>
          </a:prstGeom>
        </p:spPr>
      </p:pic>
      <p:pic>
        <p:nvPicPr>
          <p:cNvPr id="7" name="Picture 6" descr="A logo on an orange background&#10;&#10;Description automatically generated">
            <a:extLst>
              <a:ext uri="{FF2B5EF4-FFF2-40B4-BE49-F238E27FC236}">
                <a16:creationId xmlns:a16="http://schemas.microsoft.com/office/drawing/2014/main" id="{05310DAD-E663-8E37-A1E8-D9166BF6AF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9" b="28464"/>
          <a:stretch/>
        </p:blipFill>
        <p:spPr>
          <a:xfrm>
            <a:off x="307836" y="6078128"/>
            <a:ext cx="3434877" cy="72813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A6A320-EE65-D7D8-60F0-CFC0756619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t="18503" r="34758" b="4581"/>
          <a:stretch/>
        </p:blipFill>
        <p:spPr>
          <a:xfrm>
            <a:off x="454206" y="2849361"/>
            <a:ext cx="2179889" cy="1888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D7317-D906-5B58-956A-DCCF65E22CAD}"/>
              </a:ext>
            </a:extLst>
          </p:cNvPr>
          <p:cNvSpPr txBox="1"/>
          <p:nvPr/>
        </p:nvSpPr>
        <p:spPr>
          <a:xfrm>
            <a:off x="71063" y="2208383"/>
            <a:ext cx="2946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Lora" pitchFamily="2" charset="0"/>
              </a:rPr>
              <a:t>2024 Nobel Prize - </a:t>
            </a:r>
            <a:r>
              <a:rPr lang="en-US" altLang="zh-CN" sz="1600" b="1" dirty="0">
                <a:solidFill>
                  <a:srgbClr val="C00000"/>
                </a:solidFill>
                <a:latin typeface="Lora" pitchFamily="2" charset="0"/>
              </a:rPr>
              <a:t>Physics</a:t>
            </a:r>
            <a:endParaRPr lang="zh-CN" altLang="en-US" sz="1600" b="1" dirty="0">
              <a:solidFill>
                <a:srgbClr val="C00000"/>
              </a:solidFill>
              <a:latin typeface="L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AE35F-F380-2869-545F-CCE4726DB314}"/>
              </a:ext>
            </a:extLst>
          </p:cNvPr>
          <p:cNvSpPr txBox="1"/>
          <p:nvPr/>
        </p:nvSpPr>
        <p:spPr>
          <a:xfrm>
            <a:off x="240496" y="2531485"/>
            <a:ext cx="26066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Lora" pitchFamily="2" charset="0"/>
              </a:rPr>
              <a:t>Awarded to AI Pioneers</a:t>
            </a:r>
            <a:endParaRPr lang="zh-CN" altLang="en-US" sz="1600" b="1" dirty="0">
              <a:solidFill>
                <a:srgbClr val="C00000"/>
              </a:solidFill>
              <a:latin typeface="Lora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CACF25-C5AF-83B1-29C8-29DAC518A2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0" y="3759742"/>
            <a:ext cx="671188" cy="6604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9D53D5-E921-A5FE-1085-153DBA65D6EE}"/>
              </a:ext>
            </a:extLst>
          </p:cNvPr>
          <p:cNvSpPr txBox="1"/>
          <p:nvPr/>
        </p:nvSpPr>
        <p:spPr>
          <a:xfrm>
            <a:off x="2917844" y="2269773"/>
            <a:ext cx="63563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CN" sz="2800" b="0" cap="sm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Next-Generation of AI for Power Electronics</a:t>
            </a:r>
          </a:p>
          <a:p>
            <a:pPr algn="ctr"/>
            <a:r>
              <a:rPr lang="en-US" altLang="zh-CN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ultimate frontier of AI is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physics-informed AI</a:t>
            </a:r>
            <a:r>
              <a:rPr lang="en-US" altLang="zh-CN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0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325C82A2-7FF7-04B7-3033-53083A7E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622" y="1470824"/>
            <a:ext cx="1115220" cy="1157041"/>
          </a:xfrm>
          <a:prstGeom prst="rect">
            <a:avLst/>
          </a:prstGeom>
        </p:spPr>
      </p:pic>
      <p:pic>
        <p:nvPicPr>
          <p:cNvPr id="41" name="图片 4">
            <a:extLst>
              <a:ext uri="{FF2B5EF4-FFF2-40B4-BE49-F238E27FC236}">
                <a16:creationId xmlns:a16="http://schemas.microsoft.com/office/drawing/2014/main" id="{7C900176-28F5-32E2-4380-682B60807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94"/>
          <a:stretch/>
        </p:blipFill>
        <p:spPr>
          <a:xfrm>
            <a:off x="3869142" y="1379791"/>
            <a:ext cx="1326478" cy="88773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B4D41E0-4F19-FCB0-A7EC-9D8F347F18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05" y="3912853"/>
            <a:ext cx="976264" cy="9654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78A0AB2-B22D-78F7-6FAF-21978227D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44" y="3570807"/>
            <a:ext cx="1007464" cy="996331"/>
          </a:xfrm>
          <a:prstGeom prst="rect">
            <a:avLst/>
          </a:prstGeom>
        </p:spPr>
      </p:pic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7</a:t>
            </a:fld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2DFA99-2A4A-4509-3A24-8102A985CF17}"/>
              </a:ext>
            </a:extLst>
          </p:cNvPr>
          <p:cNvGrpSpPr>
            <a:grpSpLocks noChangeAspect="1"/>
          </p:cNvGrpSpPr>
          <p:nvPr/>
        </p:nvGrpSpPr>
        <p:grpSpPr>
          <a:xfrm>
            <a:off x="4257414" y="1847644"/>
            <a:ext cx="3596361" cy="3596361"/>
            <a:chOff x="688580" y="2335769"/>
            <a:chExt cx="4035367" cy="3991572"/>
          </a:xfrm>
        </p:grpSpPr>
        <p:sp>
          <p:nvSpPr>
            <p:cNvPr id="6" name="Arc 3">
              <a:extLst>
                <a:ext uri="{FF2B5EF4-FFF2-40B4-BE49-F238E27FC236}">
                  <a16:creationId xmlns:a16="http://schemas.microsoft.com/office/drawing/2014/main" id="{D6EEFEF1-1647-3540-4476-88EC81C44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596" y="2499292"/>
              <a:ext cx="1807804" cy="1899602"/>
            </a:xfrm>
            <a:custGeom>
              <a:avLst/>
              <a:gdLst>
                <a:gd name="T0" fmla="*/ 0 w 20536"/>
                <a:gd name="T1" fmla="*/ 0 h 21600"/>
                <a:gd name="T2" fmla="*/ 2147483647 w 20536"/>
                <a:gd name="T3" fmla="*/ 2147483647 h 21600"/>
                <a:gd name="T4" fmla="*/ 0 w 20536"/>
                <a:gd name="T5" fmla="*/ 214748364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536" h="21600" fill="none" extrusionOk="0">
                  <a:moveTo>
                    <a:pt x="-1" y="0"/>
                  </a:moveTo>
                  <a:cubicBezTo>
                    <a:pt x="9350" y="0"/>
                    <a:pt x="17638" y="6016"/>
                    <a:pt x="20536" y="14905"/>
                  </a:cubicBezTo>
                </a:path>
                <a:path w="20536" h="21600" stroke="0" extrusionOk="0">
                  <a:moveTo>
                    <a:pt x="-1" y="0"/>
                  </a:moveTo>
                  <a:cubicBezTo>
                    <a:pt x="9350" y="0"/>
                    <a:pt x="17638" y="6016"/>
                    <a:pt x="20536" y="14905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217346">
                <a:alpha val="20000"/>
              </a:srgbClr>
            </a:solidFill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Arc 4">
              <a:extLst>
                <a:ext uri="{FF2B5EF4-FFF2-40B4-BE49-F238E27FC236}">
                  <a16:creationId xmlns:a16="http://schemas.microsoft.com/office/drawing/2014/main" id="{9B96FA83-14E3-8E2D-C836-ABB3AA656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596" y="3824853"/>
              <a:ext cx="1902289" cy="2127241"/>
            </a:xfrm>
            <a:custGeom>
              <a:avLst/>
              <a:gdLst>
                <a:gd name="T0" fmla="*/ 2147483647 w 21600"/>
                <a:gd name="T1" fmla="*/ 0 h 24190"/>
                <a:gd name="T2" fmla="*/ 2147483647 w 21600"/>
                <a:gd name="T3" fmla="*/ 2147483647 h 24190"/>
                <a:gd name="T4" fmla="*/ 0 w 21600"/>
                <a:gd name="T5" fmla="*/ 2147483647 h 241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4190" fill="none" extrusionOk="0">
                  <a:moveTo>
                    <a:pt x="20536" y="-1"/>
                  </a:moveTo>
                  <a:cubicBezTo>
                    <a:pt x="21241" y="2161"/>
                    <a:pt x="21600" y="4420"/>
                    <a:pt x="21600" y="6694"/>
                  </a:cubicBezTo>
                  <a:cubicBezTo>
                    <a:pt x="21600" y="13621"/>
                    <a:pt x="18277" y="20128"/>
                    <a:pt x="12666" y="24190"/>
                  </a:cubicBezTo>
                </a:path>
                <a:path w="21600" h="24190" stroke="0" extrusionOk="0">
                  <a:moveTo>
                    <a:pt x="20536" y="-1"/>
                  </a:moveTo>
                  <a:cubicBezTo>
                    <a:pt x="21241" y="2161"/>
                    <a:pt x="21600" y="4420"/>
                    <a:pt x="21600" y="6694"/>
                  </a:cubicBezTo>
                  <a:cubicBezTo>
                    <a:pt x="21600" y="13621"/>
                    <a:pt x="18277" y="20128"/>
                    <a:pt x="12666" y="24190"/>
                  </a:cubicBezTo>
                  <a:lnTo>
                    <a:pt x="0" y="6694"/>
                  </a:lnTo>
                  <a:lnTo>
                    <a:pt x="20536" y="-1"/>
                  </a:lnTo>
                  <a:close/>
                </a:path>
              </a:pathLst>
            </a:custGeom>
            <a:solidFill>
              <a:srgbClr val="217346">
                <a:alpha val="40000"/>
              </a:srgbClr>
            </a:solidFill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Arc 5">
              <a:extLst>
                <a:ext uri="{FF2B5EF4-FFF2-40B4-BE49-F238E27FC236}">
                  <a16:creationId xmlns:a16="http://schemas.microsoft.com/office/drawing/2014/main" id="{D99D7301-6DEE-AE8F-273D-987B85378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058" y="4420167"/>
              <a:ext cx="2231410" cy="1899602"/>
            </a:xfrm>
            <a:custGeom>
              <a:avLst/>
              <a:gdLst>
                <a:gd name="T0" fmla="*/ 2147483647 w 25344"/>
                <a:gd name="T1" fmla="*/ 2147483647 h 21600"/>
                <a:gd name="T2" fmla="*/ 0 w 25344"/>
                <a:gd name="T3" fmla="*/ 2147483647 h 21600"/>
                <a:gd name="T4" fmla="*/ 2147483647 w 2534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344" h="21600" fill="none" extrusionOk="0">
                  <a:moveTo>
                    <a:pt x="25344" y="17496"/>
                  </a:moveTo>
                  <a:cubicBezTo>
                    <a:pt x="21659" y="20163"/>
                    <a:pt x="17226" y="21599"/>
                    <a:pt x="12678" y="21600"/>
                  </a:cubicBezTo>
                  <a:cubicBezTo>
                    <a:pt x="8124" y="21600"/>
                    <a:pt x="3686" y="20160"/>
                    <a:pt x="0" y="17487"/>
                  </a:cubicBezTo>
                </a:path>
                <a:path w="25344" h="21600" stroke="0" extrusionOk="0">
                  <a:moveTo>
                    <a:pt x="25344" y="17496"/>
                  </a:moveTo>
                  <a:cubicBezTo>
                    <a:pt x="21659" y="20163"/>
                    <a:pt x="17226" y="21599"/>
                    <a:pt x="12678" y="21600"/>
                  </a:cubicBezTo>
                  <a:cubicBezTo>
                    <a:pt x="8124" y="21600"/>
                    <a:pt x="3686" y="20160"/>
                    <a:pt x="0" y="17487"/>
                  </a:cubicBezTo>
                  <a:lnTo>
                    <a:pt x="12678" y="0"/>
                  </a:lnTo>
                  <a:lnTo>
                    <a:pt x="25344" y="17496"/>
                  </a:lnTo>
                  <a:close/>
                </a:path>
              </a:pathLst>
            </a:custGeom>
            <a:solidFill>
              <a:srgbClr val="217346">
                <a:alpha val="54902"/>
              </a:srgbClr>
            </a:solidFill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Arc 6">
              <a:extLst>
                <a:ext uri="{FF2B5EF4-FFF2-40B4-BE49-F238E27FC236}">
                  <a16:creationId xmlns:a16="http://schemas.microsoft.com/office/drawing/2014/main" id="{4F15B528-79B8-F681-749A-4050D004B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896" y="3824854"/>
              <a:ext cx="1902289" cy="2125670"/>
            </a:xfrm>
            <a:custGeom>
              <a:avLst/>
              <a:gdLst>
                <a:gd name="T0" fmla="*/ 2147483647 w 21600"/>
                <a:gd name="T1" fmla="*/ 2147483647 h 24177"/>
                <a:gd name="T2" fmla="*/ 2147483647 w 21600"/>
                <a:gd name="T3" fmla="*/ 0 h 24177"/>
                <a:gd name="T4" fmla="*/ 2147483647 w 21600"/>
                <a:gd name="T5" fmla="*/ 2147483647 h 2417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4177" fill="none" extrusionOk="0">
                  <a:moveTo>
                    <a:pt x="8922" y="24176"/>
                  </a:moveTo>
                  <a:cubicBezTo>
                    <a:pt x="3317" y="20114"/>
                    <a:pt x="0" y="13611"/>
                    <a:pt x="0" y="6689"/>
                  </a:cubicBezTo>
                  <a:cubicBezTo>
                    <a:pt x="-1" y="4417"/>
                    <a:pt x="358" y="2159"/>
                    <a:pt x="1061" y="-1"/>
                  </a:cubicBezTo>
                </a:path>
                <a:path w="21600" h="24177" stroke="0" extrusionOk="0">
                  <a:moveTo>
                    <a:pt x="8922" y="24176"/>
                  </a:moveTo>
                  <a:cubicBezTo>
                    <a:pt x="3317" y="20114"/>
                    <a:pt x="0" y="13611"/>
                    <a:pt x="0" y="6689"/>
                  </a:cubicBezTo>
                  <a:cubicBezTo>
                    <a:pt x="-1" y="4417"/>
                    <a:pt x="358" y="2159"/>
                    <a:pt x="1061" y="-1"/>
                  </a:cubicBezTo>
                  <a:lnTo>
                    <a:pt x="21600" y="6689"/>
                  </a:lnTo>
                  <a:lnTo>
                    <a:pt x="8922" y="24176"/>
                  </a:lnTo>
                  <a:close/>
                </a:path>
              </a:pathLst>
            </a:custGeom>
            <a:solidFill>
              <a:srgbClr val="217346">
                <a:alpha val="69804"/>
              </a:srgbClr>
            </a:solidFill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Arc 7">
              <a:extLst>
                <a:ext uri="{FF2B5EF4-FFF2-40B4-BE49-F238E27FC236}">
                  <a16:creationId xmlns:a16="http://schemas.microsoft.com/office/drawing/2014/main" id="{0CB6673C-9602-85CC-E936-F965E17FC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46" y="2499292"/>
              <a:ext cx="1807804" cy="1899602"/>
            </a:xfrm>
            <a:custGeom>
              <a:avLst/>
              <a:gdLst>
                <a:gd name="T0" fmla="*/ 0 w 20538"/>
                <a:gd name="T1" fmla="*/ 2147483647 h 21600"/>
                <a:gd name="T2" fmla="*/ 2147483647 w 20538"/>
                <a:gd name="T3" fmla="*/ 0 h 21600"/>
                <a:gd name="T4" fmla="*/ 2147483647 w 20538"/>
                <a:gd name="T5" fmla="*/ 214748364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538" h="21600" fill="none" extrusionOk="0">
                  <a:moveTo>
                    <a:pt x="-1" y="14910"/>
                  </a:moveTo>
                  <a:cubicBezTo>
                    <a:pt x="2895" y="6018"/>
                    <a:pt x="11185" y="0"/>
                    <a:pt x="20537" y="0"/>
                  </a:cubicBezTo>
                </a:path>
                <a:path w="20538" h="21600" stroke="0" extrusionOk="0">
                  <a:moveTo>
                    <a:pt x="-1" y="14910"/>
                  </a:moveTo>
                  <a:cubicBezTo>
                    <a:pt x="2895" y="6018"/>
                    <a:pt x="11185" y="0"/>
                    <a:pt x="20537" y="0"/>
                  </a:cubicBezTo>
                  <a:lnTo>
                    <a:pt x="20538" y="21600"/>
                  </a:lnTo>
                  <a:lnTo>
                    <a:pt x="-1" y="14910"/>
                  </a:lnTo>
                  <a:close/>
                </a:path>
              </a:pathLst>
            </a:custGeom>
            <a:solidFill>
              <a:srgbClr val="217346">
                <a:alpha val="85098"/>
              </a:srgbClr>
            </a:solidFill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2714612D-B4A4-A25A-87E3-57B76388F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733" y="3615304"/>
              <a:ext cx="1596789" cy="15918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A14E98F-8CAD-8142-96DD-F8EA0CE91959}"/>
                </a:ext>
              </a:extLst>
            </p:cNvPr>
            <p:cNvSpPr>
              <a:spLocks/>
            </p:cNvSpPr>
            <p:nvPr/>
          </p:nvSpPr>
          <p:spPr bwMode="auto">
            <a:xfrm rot="15108442">
              <a:off x="3848080" y="3428427"/>
              <a:ext cx="310844" cy="1440890"/>
            </a:xfrm>
            <a:custGeom>
              <a:avLst/>
              <a:gdLst>
                <a:gd name="T0" fmla="*/ 2147483647 w 198"/>
                <a:gd name="T1" fmla="*/ 2147483647 h 915"/>
                <a:gd name="T2" fmla="*/ 2147483647 w 198"/>
                <a:gd name="T3" fmla="*/ 0 h 915"/>
                <a:gd name="T4" fmla="*/ 0 w 198"/>
                <a:gd name="T5" fmla="*/ 2147483647 h 915"/>
                <a:gd name="T6" fmla="*/ 2147483647 w 198"/>
                <a:gd name="T7" fmla="*/ 2147483647 h 915"/>
                <a:gd name="T8" fmla="*/ 2147483647 w 198"/>
                <a:gd name="T9" fmla="*/ 2147483647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810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en-SG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8FC7E9A-E96D-0A58-A22A-E9E893B70ACC}"/>
                </a:ext>
              </a:extLst>
            </p:cNvPr>
            <p:cNvSpPr>
              <a:spLocks/>
            </p:cNvSpPr>
            <p:nvPr/>
          </p:nvSpPr>
          <p:spPr bwMode="auto">
            <a:xfrm rot="19376440">
              <a:off x="3191404" y="4890865"/>
              <a:ext cx="311799" cy="1436476"/>
            </a:xfrm>
            <a:custGeom>
              <a:avLst/>
              <a:gdLst>
                <a:gd name="T0" fmla="*/ 2147483647 w 198"/>
                <a:gd name="T1" fmla="*/ 2147483647 h 915"/>
                <a:gd name="T2" fmla="*/ 2147483647 w 198"/>
                <a:gd name="T3" fmla="*/ 0 h 915"/>
                <a:gd name="T4" fmla="*/ 0 w 198"/>
                <a:gd name="T5" fmla="*/ 2147483647 h 915"/>
                <a:gd name="T6" fmla="*/ 2147483647 w 198"/>
                <a:gd name="T7" fmla="*/ 2147483647 h 915"/>
                <a:gd name="T8" fmla="*/ 2147483647 w 198"/>
                <a:gd name="T9" fmla="*/ 2147483647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810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en-SG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0AFC4087-5324-9CB1-177A-9E06C42260C0}"/>
                </a:ext>
              </a:extLst>
            </p:cNvPr>
            <p:cNvSpPr>
              <a:spLocks/>
            </p:cNvSpPr>
            <p:nvPr/>
          </p:nvSpPr>
          <p:spPr bwMode="auto">
            <a:xfrm rot="2237137">
              <a:off x="1586639" y="4708382"/>
              <a:ext cx="311798" cy="1436476"/>
            </a:xfrm>
            <a:custGeom>
              <a:avLst/>
              <a:gdLst>
                <a:gd name="T0" fmla="*/ 2147483647 w 198"/>
                <a:gd name="T1" fmla="*/ 2147483647 h 915"/>
                <a:gd name="T2" fmla="*/ 2147483647 w 198"/>
                <a:gd name="T3" fmla="*/ 0 h 915"/>
                <a:gd name="T4" fmla="*/ 0 w 198"/>
                <a:gd name="T5" fmla="*/ 2147483647 h 915"/>
                <a:gd name="T6" fmla="*/ 2147483647 w 198"/>
                <a:gd name="T7" fmla="*/ 2147483647 h 915"/>
                <a:gd name="T8" fmla="*/ 2147483647 w 198"/>
                <a:gd name="T9" fmla="*/ 2147483647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810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en-SG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5202C97-2C0B-CD1A-79BF-0C1F7E7887FA}"/>
                </a:ext>
              </a:extLst>
            </p:cNvPr>
            <p:cNvSpPr>
              <a:spLocks/>
            </p:cNvSpPr>
            <p:nvPr/>
          </p:nvSpPr>
          <p:spPr bwMode="auto">
            <a:xfrm rot="17291558" flipH="1">
              <a:off x="1253603" y="3158084"/>
              <a:ext cx="310844" cy="1440889"/>
            </a:xfrm>
            <a:custGeom>
              <a:avLst/>
              <a:gdLst>
                <a:gd name="T0" fmla="*/ 2147483647 w 198"/>
                <a:gd name="T1" fmla="*/ 2147483647 h 915"/>
                <a:gd name="T2" fmla="*/ 2147483647 w 198"/>
                <a:gd name="T3" fmla="*/ 0 h 915"/>
                <a:gd name="T4" fmla="*/ 0 w 198"/>
                <a:gd name="T5" fmla="*/ 2147483647 h 915"/>
                <a:gd name="T6" fmla="*/ 2147483647 w 198"/>
                <a:gd name="T7" fmla="*/ 2147483647 h 915"/>
                <a:gd name="T8" fmla="*/ 2147483647 w 198"/>
                <a:gd name="T9" fmla="*/ 2147483647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810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en-SG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9BAB495-B694-F6B4-C868-883C0030FA2D}"/>
                </a:ext>
              </a:extLst>
            </p:cNvPr>
            <p:cNvSpPr>
              <a:spLocks/>
            </p:cNvSpPr>
            <p:nvPr/>
          </p:nvSpPr>
          <p:spPr bwMode="auto">
            <a:xfrm rot="26517" flipH="1">
              <a:off x="2657894" y="2335769"/>
              <a:ext cx="311799" cy="1436476"/>
            </a:xfrm>
            <a:custGeom>
              <a:avLst/>
              <a:gdLst>
                <a:gd name="T0" fmla="*/ 2147483647 w 198"/>
                <a:gd name="T1" fmla="*/ 2147483647 h 915"/>
                <a:gd name="T2" fmla="*/ 2147483647 w 198"/>
                <a:gd name="T3" fmla="*/ 0 h 915"/>
                <a:gd name="T4" fmla="*/ 0 w 198"/>
                <a:gd name="T5" fmla="*/ 2147483647 h 915"/>
                <a:gd name="T6" fmla="*/ 2147483647 w 198"/>
                <a:gd name="T7" fmla="*/ 2147483647 h 915"/>
                <a:gd name="T8" fmla="*/ 2147483647 w 198"/>
                <a:gd name="T9" fmla="*/ 2147483647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810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en-SG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3E19827-F99D-3D80-2321-550F7C8C7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D1BCA1"/>
                </a:clrFrom>
                <a:clrTo>
                  <a:srgbClr val="D1BCA1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9885" y="3696236"/>
              <a:ext cx="1580605" cy="147374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" name="Text Box 19">
            <a:extLst>
              <a:ext uri="{FF2B5EF4-FFF2-40B4-BE49-F238E27FC236}">
                <a16:creationId xmlns:a16="http://schemas.microsoft.com/office/drawing/2014/main" id="{73CB85FA-0F2D-F1B0-DA35-9766ECE77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121" y="2230773"/>
            <a:ext cx="1067326" cy="55399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 collection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8709ED19-D3FB-D592-2B58-6820025B0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3841" y="2349522"/>
            <a:ext cx="1526820" cy="55399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SG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Outlier exclusion</a:t>
            </a: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B01CD3E5-AC8A-465F-37D3-1D3E78110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471" y="3762934"/>
            <a:ext cx="1333788" cy="55399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Data-driven digital model</a:t>
            </a:r>
            <a:endParaRPr lang="en-SG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99FF699C-9CC8-068F-2FEA-EA2679137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3819" y="4519981"/>
            <a:ext cx="1235371" cy="83099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Meta-heuristic optimization</a:t>
            </a:r>
            <a:endParaRPr lang="en-SG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Text Box 19">
            <a:extLst>
              <a:ext uri="{FF2B5EF4-FFF2-40B4-BE49-F238E27FC236}">
                <a16:creationId xmlns:a16="http://schemas.microsoft.com/office/drawing/2014/main" id="{323F3EB1-6FE2-AEF7-D6EB-59D6FB84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0767" y="3607554"/>
            <a:ext cx="1526820" cy="55399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Hardware experiments</a:t>
            </a:r>
            <a:endParaRPr lang="en-SG" altLang="zh-CN" sz="1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C100F5D9-9C86-B9BE-A8CD-27BF0415278F}"/>
              </a:ext>
            </a:extLst>
          </p:cNvPr>
          <p:cNvSpPr txBox="1"/>
          <p:nvPr/>
        </p:nvSpPr>
        <p:spPr>
          <a:xfrm>
            <a:off x="1855941" y="829690"/>
            <a:ext cx="847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AI-in-Loop System for Modulation Design of DAB Converters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6719BD4-415A-89E5-A1DF-42E36AC17C5E}"/>
              </a:ext>
            </a:extLst>
          </p:cNvPr>
          <p:cNvSpPr/>
          <p:nvPr/>
        </p:nvSpPr>
        <p:spPr>
          <a:xfrm rot="16829377">
            <a:off x="5706232" y="1157787"/>
            <a:ext cx="994175" cy="2047269"/>
          </a:xfrm>
          <a:prstGeom prst="arc">
            <a:avLst>
              <a:gd name="adj1" fmla="val 17333779"/>
              <a:gd name="adj2" fmla="val 2855357"/>
            </a:avLst>
          </a:prstGeom>
          <a:ln w="28575">
            <a:solidFill>
              <a:schemeClr val="accent6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CCD21A91-C380-EA16-19CE-CC1C6DAC0ECB}"/>
              </a:ext>
            </a:extLst>
          </p:cNvPr>
          <p:cNvSpPr/>
          <p:nvPr/>
        </p:nvSpPr>
        <p:spPr>
          <a:xfrm rot="20912995">
            <a:off x="7267024" y="2393030"/>
            <a:ext cx="994175" cy="2047269"/>
          </a:xfrm>
          <a:prstGeom prst="arc">
            <a:avLst>
              <a:gd name="adj1" fmla="val 17333779"/>
              <a:gd name="adj2" fmla="val 2855357"/>
            </a:avLst>
          </a:prstGeom>
          <a:ln w="28575">
            <a:solidFill>
              <a:schemeClr val="accent6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Text Box 19">
            <a:extLst>
              <a:ext uri="{FF2B5EF4-FFF2-40B4-BE49-F238E27FC236}">
                <a16:creationId xmlns:a16="http://schemas.microsoft.com/office/drawing/2014/main" id="{8FABC882-639B-63A2-3A54-57827F094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074" y="3137420"/>
            <a:ext cx="1380802" cy="49244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AI-based data-driven modeling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22B445C9-6B6F-C22C-1A2C-F269A5DB4B5A}"/>
              </a:ext>
            </a:extLst>
          </p:cNvPr>
          <p:cNvSpPr/>
          <p:nvPr/>
        </p:nvSpPr>
        <p:spPr>
          <a:xfrm rot="8252329">
            <a:off x="4272241" y="3724556"/>
            <a:ext cx="994175" cy="2047269"/>
          </a:xfrm>
          <a:prstGeom prst="arc">
            <a:avLst>
              <a:gd name="adj1" fmla="val 17333779"/>
              <a:gd name="adj2" fmla="val 2855357"/>
            </a:avLst>
          </a:prstGeom>
          <a:ln w="28575">
            <a:solidFill>
              <a:schemeClr val="accent6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Text Box 19">
            <a:extLst>
              <a:ext uri="{FF2B5EF4-FFF2-40B4-BE49-F238E27FC236}">
                <a16:creationId xmlns:a16="http://schemas.microsoft.com/office/drawing/2014/main" id="{AC815986-14EE-E02A-DC41-F5DE883A9477}"/>
              </a:ext>
            </a:extLst>
          </p:cNvPr>
          <p:cNvSpPr txBox="1">
            <a:spLocks noChangeArrowheads="1"/>
          </p:cNvSpPr>
          <p:nvPr/>
        </p:nvSpPr>
        <p:spPr bwMode="auto">
          <a:xfrm rot="19921965">
            <a:off x="7060686" y="5271598"/>
            <a:ext cx="1523055" cy="49244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Meta-heuristic algorithm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98E77ECB-EFA8-8AD5-865C-20BEE4E56964}"/>
              </a:ext>
            </a:extLst>
          </p:cNvPr>
          <p:cNvSpPr/>
          <p:nvPr/>
        </p:nvSpPr>
        <p:spPr>
          <a:xfrm rot="12722826">
            <a:off x="4135120" y="1960221"/>
            <a:ext cx="994175" cy="1891841"/>
          </a:xfrm>
          <a:prstGeom prst="arc">
            <a:avLst>
              <a:gd name="adj1" fmla="val 17333779"/>
              <a:gd name="adj2" fmla="val 2855357"/>
            </a:avLst>
          </a:prstGeom>
          <a:ln w="28575">
            <a:solidFill>
              <a:schemeClr val="accent6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Text Box 19">
            <a:extLst>
              <a:ext uri="{FF2B5EF4-FFF2-40B4-BE49-F238E27FC236}">
                <a16:creationId xmlns:a16="http://schemas.microsoft.com/office/drawing/2014/main" id="{1C97F3C8-159F-CF52-77E4-4054889C7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194" y="1620391"/>
            <a:ext cx="2007775" cy="49244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Residual models to deal with model deviation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706F8929-1C2D-E2FD-CE5F-26C8F82C232F}"/>
              </a:ext>
            </a:extLst>
          </p:cNvPr>
          <p:cNvSpPr/>
          <p:nvPr/>
        </p:nvSpPr>
        <p:spPr>
          <a:xfrm rot="3342591">
            <a:off x="6586959" y="3919588"/>
            <a:ext cx="994175" cy="2047269"/>
          </a:xfrm>
          <a:prstGeom prst="arc">
            <a:avLst>
              <a:gd name="adj1" fmla="val 17333779"/>
              <a:gd name="adj2" fmla="val 2855357"/>
            </a:avLst>
          </a:prstGeom>
          <a:ln w="28575">
            <a:solidFill>
              <a:schemeClr val="accent6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 Box 19">
            <a:extLst>
              <a:ext uri="{FF2B5EF4-FFF2-40B4-BE49-F238E27FC236}">
                <a16:creationId xmlns:a16="http://schemas.microsoft.com/office/drawing/2014/main" id="{7C2D41F4-640F-ECA4-BF1E-F7609F9DC276}"/>
              </a:ext>
            </a:extLst>
          </p:cNvPr>
          <p:cNvSpPr txBox="1">
            <a:spLocks noChangeArrowheads="1"/>
          </p:cNvSpPr>
          <p:nvPr/>
        </p:nvSpPr>
        <p:spPr bwMode="auto">
          <a:xfrm rot="2455025">
            <a:off x="3373506" y="5205042"/>
            <a:ext cx="1866816" cy="49244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Fuzzy logic for online deployment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Date Placeholder 7">
            <a:extLst>
              <a:ext uri="{FF2B5EF4-FFF2-40B4-BE49-F238E27FC236}">
                <a16:creationId xmlns:a16="http://schemas.microsoft.com/office/drawing/2014/main" id="{D0548444-786D-D3AA-6E74-AEE8C53FC51B}"/>
              </a:ext>
            </a:extLst>
          </p:cNvPr>
          <p:cNvSpPr txBox="1">
            <a:spLocks/>
          </p:cNvSpPr>
          <p:nvPr/>
        </p:nvSpPr>
        <p:spPr>
          <a:xfrm>
            <a:off x="8306866" y="3093125"/>
            <a:ext cx="435769" cy="340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Date Placeholder 7">
            <a:extLst>
              <a:ext uri="{FF2B5EF4-FFF2-40B4-BE49-F238E27FC236}">
                <a16:creationId xmlns:a16="http://schemas.microsoft.com/office/drawing/2014/main" id="{E5380327-7472-E938-2A49-72596DAE5312}"/>
              </a:ext>
            </a:extLst>
          </p:cNvPr>
          <p:cNvSpPr txBox="1">
            <a:spLocks/>
          </p:cNvSpPr>
          <p:nvPr/>
        </p:nvSpPr>
        <p:spPr>
          <a:xfrm>
            <a:off x="6903618" y="5584205"/>
            <a:ext cx="435769" cy="340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Date Placeholder 7">
            <a:extLst>
              <a:ext uri="{FF2B5EF4-FFF2-40B4-BE49-F238E27FC236}">
                <a16:creationId xmlns:a16="http://schemas.microsoft.com/office/drawing/2014/main" id="{08526C9D-CD02-2EBE-3D33-771B5BC52EB5}"/>
              </a:ext>
            </a:extLst>
          </p:cNvPr>
          <p:cNvSpPr txBox="1">
            <a:spLocks/>
          </p:cNvSpPr>
          <p:nvPr/>
        </p:nvSpPr>
        <p:spPr>
          <a:xfrm>
            <a:off x="3378732" y="4472802"/>
            <a:ext cx="435769" cy="340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9">
            <a:extLst>
              <a:ext uri="{FF2B5EF4-FFF2-40B4-BE49-F238E27FC236}">
                <a16:creationId xmlns:a16="http://schemas.microsoft.com/office/drawing/2014/main" id="{922C0583-DE2B-E377-F053-EB0C0290D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6899" y="1287504"/>
            <a:ext cx="2087563" cy="24622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Support vector machine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856F228-0418-C6D4-A312-9A342E4A2269}"/>
              </a:ext>
            </a:extLst>
          </p:cNvPr>
          <p:cNvGrpSpPr>
            <a:grpSpLocks noChangeAspect="1"/>
          </p:cNvGrpSpPr>
          <p:nvPr/>
        </p:nvGrpSpPr>
        <p:grpSpPr>
          <a:xfrm>
            <a:off x="5308944" y="5453516"/>
            <a:ext cx="1442275" cy="694997"/>
            <a:chOff x="5198884" y="5525354"/>
            <a:chExt cx="1628178" cy="784579"/>
          </a:xfrm>
        </p:grpSpPr>
        <p:pic>
          <p:nvPicPr>
            <p:cNvPr id="43" name="图片 48" descr="图标&#10;&#10;描述已自动生成">
              <a:extLst>
                <a:ext uri="{FF2B5EF4-FFF2-40B4-BE49-F238E27FC236}">
                  <a16:creationId xmlns:a16="http://schemas.microsoft.com/office/drawing/2014/main" id="{5C85C86B-6C48-08A6-70AF-F4BE5121A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b="49756"/>
            <a:stretch/>
          </p:blipFill>
          <p:spPr>
            <a:xfrm rot="19567966">
              <a:off x="5198884" y="5525354"/>
              <a:ext cx="843126" cy="437098"/>
            </a:xfrm>
            <a:prstGeom prst="rect">
              <a:avLst/>
            </a:prstGeom>
          </p:spPr>
        </p:pic>
        <p:pic>
          <p:nvPicPr>
            <p:cNvPr id="44" name="图片 51" descr="图标&#10;&#10;描述已自动生成">
              <a:extLst>
                <a:ext uri="{FF2B5EF4-FFF2-40B4-BE49-F238E27FC236}">
                  <a16:creationId xmlns:a16="http://schemas.microsoft.com/office/drawing/2014/main" id="{70510590-10F3-9162-AD57-2282DC76F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49756"/>
            <a:stretch/>
          </p:blipFill>
          <p:spPr>
            <a:xfrm rot="19567966">
              <a:off x="5752781" y="5536797"/>
              <a:ext cx="843126" cy="437098"/>
            </a:xfrm>
            <a:prstGeom prst="rect">
              <a:avLst/>
            </a:prstGeom>
          </p:spPr>
        </p:pic>
        <p:pic>
          <p:nvPicPr>
            <p:cNvPr id="60" name="图片 49" descr="图标&#10;&#10;描述已自动生成">
              <a:extLst>
                <a:ext uri="{FF2B5EF4-FFF2-40B4-BE49-F238E27FC236}">
                  <a16:creationId xmlns:a16="http://schemas.microsoft.com/office/drawing/2014/main" id="{931C79E1-47C9-730A-D68C-9BA790340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52590"/>
            <a:stretch/>
          </p:blipFill>
          <p:spPr>
            <a:xfrm rot="19567966">
              <a:off x="5431070" y="5888484"/>
              <a:ext cx="843123" cy="412442"/>
            </a:xfrm>
            <a:prstGeom prst="rect">
              <a:avLst/>
            </a:prstGeom>
          </p:spPr>
        </p:pic>
        <p:pic>
          <p:nvPicPr>
            <p:cNvPr id="61" name="图片 52" descr="图标&#10;&#10;描述已自动生成">
              <a:extLst>
                <a:ext uri="{FF2B5EF4-FFF2-40B4-BE49-F238E27FC236}">
                  <a16:creationId xmlns:a16="http://schemas.microsoft.com/office/drawing/2014/main" id="{9477B939-8F47-3429-554D-883010FD62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t="52590"/>
            <a:stretch/>
          </p:blipFill>
          <p:spPr>
            <a:xfrm rot="19567966">
              <a:off x="5983939" y="5897491"/>
              <a:ext cx="843123" cy="412442"/>
            </a:xfrm>
            <a:prstGeom prst="rect">
              <a:avLst/>
            </a:prstGeom>
          </p:spPr>
        </p:pic>
      </p:grpSp>
      <p:sp>
        <p:nvSpPr>
          <p:cNvPr id="62" name="Date Placeholder 7">
            <a:extLst>
              <a:ext uri="{FF2B5EF4-FFF2-40B4-BE49-F238E27FC236}">
                <a16:creationId xmlns:a16="http://schemas.microsoft.com/office/drawing/2014/main" id="{BE57B819-6E83-844A-B0AE-C05159F61D1C}"/>
              </a:ext>
            </a:extLst>
          </p:cNvPr>
          <p:cNvSpPr txBox="1">
            <a:spLocks/>
          </p:cNvSpPr>
          <p:nvPr/>
        </p:nvSpPr>
        <p:spPr>
          <a:xfrm>
            <a:off x="5148145" y="1256887"/>
            <a:ext cx="435769" cy="340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图片 37">
            <a:extLst>
              <a:ext uri="{FF2B5EF4-FFF2-40B4-BE49-F238E27FC236}">
                <a16:creationId xmlns:a16="http://schemas.microsoft.com/office/drawing/2014/main" id="{A0B0402C-8BFA-64CF-8BDE-9E7589614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9152" y="2112834"/>
            <a:ext cx="1115220" cy="942271"/>
          </a:xfrm>
          <a:prstGeom prst="rect">
            <a:avLst/>
          </a:prstGeom>
        </p:spPr>
      </p:pic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C92EEE7C-DA56-6E7F-8257-AFC720017FCB}"/>
              </a:ext>
            </a:extLst>
          </p:cNvPr>
          <p:cNvSpPr txBox="1">
            <a:spLocks/>
          </p:cNvSpPr>
          <p:nvPr/>
        </p:nvSpPr>
        <p:spPr>
          <a:xfrm>
            <a:off x="8355087" y="1589917"/>
            <a:ext cx="1963351" cy="5973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i="1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y </a:t>
            </a:r>
            <a:r>
              <a:rPr lang="en-US" altLang="zh-CN" sz="2000" b="1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i="1" dirty="0" err="1">
                <a:solidFill>
                  <a:srgbClr val="C0000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000" b="1" i="1" baseline="-25000" dirty="0" err="1">
                <a:solidFill>
                  <a:srgbClr val="C0000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ML</a:t>
            </a:r>
            <a:r>
              <a:rPr lang="en-US" altLang="zh-CN" sz="2000" b="1" i="1" baseline="-25000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b="1" i="1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000" b="1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)</a:t>
            </a:r>
            <a:endParaRPr lang="en-US" sz="2000" b="1" dirty="0">
              <a:solidFill>
                <a:srgbClr val="002060"/>
              </a:solidFill>
              <a:latin typeface="Euclid" panose="02020503060505020303" pitchFamily="18" charset="0"/>
              <a:ea typeface="微软雅黑" panose="020B0503020204020204" pitchFamily="34" charset="-122"/>
            </a:endParaRPr>
          </a:p>
        </p:txBody>
      </p:sp>
      <p:pic>
        <p:nvPicPr>
          <p:cNvPr id="67" name="Picture 66" descr="A grey circle with red and white text&#10;&#10;Description automatically generated">
            <a:extLst>
              <a:ext uri="{FF2B5EF4-FFF2-40B4-BE49-F238E27FC236}">
                <a16:creationId xmlns:a16="http://schemas.microsoft.com/office/drawing/2014/main" id="{4E540BDB-DDCF-3510-495F-5EEA957D028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4580" y="4773971"/>
            <a:ext cx="1150173" cy="1150173"/>
          </a:xfrm>
          <a:prstGeom prst="rect">
            <a:avLst/>
          </a:prstGeom>
        </p:spPr>
      </p:pic>
      <p:sp>
        <p:nvSpPr>
          <p:cNvPr id="72" name="Date Placeholder 7">
            <a:extLst>
              <a:ext uri="{FF2B5EF4-FFF2-40B4-BE49-F238E27FC236}">
                <a16:creationId xmlns:a16="http://schemas.microsoft.com/office/drawing/2014/main" id="{D6FEA409-89CF-F90C-913C-D4D982D9774A}"/>
              </a:ext>
            </a:extLst>
          </p:cNvPr>
          <p:cNvSpPr txBox="1">
            <a:spLocks/>
          </p:cNvSpPr>
          <p:nvPr/>
        </p:nvSpPr>
        <p:spPr>
          <a:xfrm>
            <a:off x="919033" y="1582282"/>
            <a:ext cx="435769" cy="340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 startAt="5"/>
            </a:pPr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8352B04D-8E01-E8DB-1D3E-E854ACC57FE1}"/>
              </a:ext>
            </a:extLst>
          </p:cNvPr>
          <p:cNvSpPr txBox="1">
            <a:spLocks/>
          </p:cNvSpPr>
          <p:nvPr/>
        </p:nvSpPr>
        <p:spPr>
          <a:xfrm>
            <a:off x="9135356" y="4064601"/>
            <a:ext cx="2755529" cy="1261106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7A7F27-9D8E-E52A-C8DA-4881EA60A0BB}"/>
              </a:ext>
            </a:extLst>
          </p:cNvPr>
          <p:cNvSpPr txBox="1"/>
          <p:nvPr/>
        </p:nvSpPr>
        <p:spPr>
          <a:xfrm>
            <a:off x="9135356" y="4094990"/>
            <a:ext cx="2755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AI-empowered Model-Based Design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streamline modeling, optimization, and design iteration</a:t>
            </a:r>
          </a:p>
        </p:txBody>
      </p:sp>
      <p:sp>
        <p:nvSpPr>
          <p:cNvPr id="78" name="文本框 4">
            <a:extLst>
              <a:ext uri="{FF2B5EF4-FFF2-40B4-BE49-F238E27FC236}">
                <a16:creationId xmlns:a16="http://schemas.microsoft.com/office/drawing/2014/main" id="{FE9A65F3-2B9D-3148-1A56-EB4F92075FF5}"/>
              </a:ext>
            </a:extLst>
          </p:cNvPr>
          <p:cNvSpPr txBox="1"/>
          <p:nvPr/>
        </p:nvSpPr>
        <p:spPr>
          <a:xfrm>
            <a:off x="1006672" y="6090967"/>
            <a:ext cx="9665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	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X. Li, X. Zhang, F. Lin, C. Sun and K. Mao, "Artificial-Intelligence-Based Triple Phase Shift Modulation for Dual Active Bridge Converter With Minimized Current 	Stress," in 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Journal of Emerging and Selected Topics in Power Electronics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11, no. 4, pp. 4430-4441, Aug. 2023.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X. Li et al., "Data-Driven Modeling With Experimental Augmentation for the Modulation Strategy of the Dual-Active-Bridge Converter," in 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 Transactions on 	Industrial Electronics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71, no. 3, pp. 2626-2637, March 2024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4E688A5-B634-1DB9-04C1-6F840438C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109" y="2122543"/>
            <a:ext cx="2236528" cy="144343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06FC43E-182F-B4AE-F444-F58343BB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 Design</a:t>
            </a:r>
            <a:endParaRPr lang="zh-CN" altLang="en-US" sz="2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8E308-9B31-835B-EBC9-BB8763A9AA5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 Zhang,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D2080959-23D6-CA83-925D-8080259C49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839027" y="0"/>
            <a:ext cx="1812839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1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D0D9C2F4-2D0D-239C-D184-9D520228B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8</a:t>
            </a:fld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275E9E-B46C-DA5E-7CF4-F3B16700FAC2}"/>
              </a:ext>
            </a:extLst>
          </p:cNvPr>
          <p:cNvGrpSpPr/>
          <p:nvPr/>
        </p:nvGrpSpPr>
        <p:grpSpPr>
          <a:xfrm>
            <a:off x="803299" y="1585586"/>
            <a:ext cx="10585402" cy="4470431"/>
            <a:chOff x="803300" y="1711806"/>
            <a:chExt cx="10585402" cy="4470431"/>
          </a:xfrm>
        </p:grpSpPr>
        <p:pic>
          <p:nvPicPr>
            <p:cNvPr id="3" name="图片 5">
              <a:extLst>
                <a:ext uri="{FF2B5EF4-FFF2-40B4-BE49-F238E27FC236}">
                  <a16:creationId xmlns:a16="http://schemas.microsoft.com/office/drawing/2014/main" id="{6534F9D7-97C9-BB26-E08F-415D16FE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387"/>
            <a:stretch/>
          </p:blipFill>
          <p:spPr>
            <a:xfrm>
              <a:off x="803300" y="1711806"/>
              <a:ext cx="10585402" cy="44704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E54BD7-A93E-9496-AEC9-1B861FB9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262" y="3248773"/>
              <a:ext cx="214343" cy="307227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33CF0F26-328B-A702-53DD-4813D651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Applications of AI in Converter Condition Monitoring</a:t>
            </a:r>
            <a:endParaRPr lang="zh-CN" altLang="en-US" sz="24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8ECA3E2-74BE-B7C0-A1C7-152E1730CA6E}"/>
              </a:ext>
            </a:extLst>
          </p:cNvPr>
          <p:cNvSpPr txBox="1">
            <a:spLocks/>
          </p:cNvSpPr>
          <p:nvPr/>
        </p:nvSpPr>
        <p:spPr>
          <a:xfrm>
            <a:off x="1390302" y="1088784"/>
            <a:ext cx="9324600" cy="477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2: Digital Twin Based Condition Monitoring</a:t>
            </a:r>
            <a:endParaRPr lang="zh-C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6F677-8D1C-379A-29DD-1894F5777833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D60E9E78-8152-F79E-096A-363CF973212C}"/>
              </a:ext>
            </a:extLst>
          </p:cNvPr>
          <p:cNvSpPr txBox="1"/>
          <p:nvPr/>
        </p:nvSpPr>
        <p:spPr>
          <a:xfrm>
            <a:off x="1216234" y="6213157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 Zhao, Y. Peng, Y. Zhang and H. Wang, "Parameter Estimation of Power Electronic Converters With Physics-Informed Machine 	Learning," in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Power Electronics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37, no. 10, pp. 11567-11578, Oct. 2022. 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1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9</a:t>
            </a:fld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64BED-B590-5B2E-B814-047AEFAD8892}"/>
              </a:ext>
            </a:extLst>
          </p:cNvPr>
          <p:cNvGrpSpPr/>
          <p:nvPr/>
        </p:nvGrpSpPr>
        <p:grpSpPr>
          <a:xfrm>
            <a:off x="2829343" y="1786216"/>
            <a:ext cx="6251713" cy="3189402"/>
            <a:chOff x="1284357" y="2554792"/>
            <a:chExt cx="4049233" cy="20657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F950C2-AE67-D7D7-5571-F6E7A690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57" y="3096567"/>
              <a:ext cx="4049233" cy="1524000"/>
            </a:xfrm>
            <a:prstGeom prst="rect">
              <a:avLst/>
            </a:prstGeom>
          </p:spPr>
        </p:pic>
        <p:sp>
          <p:nvSpPr>
            <p:cNvPr id="13" name="Curved Right Arrow 14">
              <a:extLst>
                <a:ext uri="{FF2B5EF4-FFF2-40B4-BE49-F238E27FC236}">
                  <a16:creationId xmlns:a16="http://schemas.microsoft.com/office/drawing/2014/main" id="{AE5B0FE5-EF43-6926-E6CD-5D3E66B49F58}"/>
                </a:ext>
              </a:extLst>
            </p:cNvPr>
            <p:cNvSpPr/>
            <p:nvPr/>
          </p:nvSpPr>
          <p:spPr>
            <a:xfrm rot="5400000">
              <a:off x="2932721" y="1293241"/>
              <a:ext cx="524898" cy="3048000"/>
            </a:xfrm>
            <a:prstGeom prst="curvedRightArrow">
              <a:avLst>
                <a:gd name="adj1" fmla="val 25000"/>
                <a:gd name="adj2" fmla="val 50000"/>
                <a:gd name="adj3" fmla="val 166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DINPro-Bold" panose="02000503030000020004" pitchFamily="50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4B5D0B-0F35-B5C4-8AFC-D16C55AC44BB}"/>
                  </a:ext>
                </a:extLst>
              </p:cNvPr>
              <p:cNvSpPr/>
              <p:nvPr/>
            </p:nvSpPr>
            <p:spPr>
              <a:xfrm>
                <a:off x="9479236" y="2463205"/>
                <a:ext cx="791050" cy="1420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i="1">
                                <a:latin typeface="DINPro-Bold" panose="02000503030000020004" pitchFamily="50" charset="0"/>
                              </a:rPr>
                              <m:t>  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i="1">
                                <a:latin typeface="DINPro-Bold" panose="02000503030000020004" pitchFamily="50" charset="0"/>
                              </a:rPr>
                              <m:t>  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i="1">
                                <a:latin typeface="DINPro-Bold" panose="02000503030000020004" pitchFamily="50" charset="0"/>
                              </a:rPr>
                              <m:t>  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i="1">
                                <a:latin typeface="DINPro-Bold" panose="02000503030000020004" pitchFamily="50" charset="0"/>
                              </a:rPr>
                              <m:t>  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𝑑𝑠𝑜𝑛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dirty="0">
                  <a:latin typeface="DINPro-Bold" panose="02000503030000020004" pitchFamily="50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4B5D0B-0F35-B5C4-8AFC-D16C55AC4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236" y="2463205"/>
                <a:ext cx="791050" cy="1420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0B8EF94C-772A-E916-7CEB-61994F267E0A}"/>
              </a:ext>
            </a:extLst>
          </p:cNvPr>
          <p:cNvSpPr/>
          <p:nvPr/>
        </p:nvSpPr>
        <p:spPr>
          <a:xfrm>
            <a:off x="9117752" y="2379345"/>
            <a:ext cx="330199" cy="1588175"/>
          </a:xfrm>
          <a:prstGeom prst="leftBrace">
            <a:avLst>
              <a:gd name="adj1" fmla="val 51899"/>
              <a:gd name="adj2" fmla="val 50000"/>
            </a:avLst>
          </a:prstGeom>
          <a:ln w="31750" cap="rnd">
            <a:solidFill>
              <a:srgbClr val="2E2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DINPro-Bold" panose="02000503030000020004" pitchFamily="50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A2FCCA-3BAD-3388-CB52-D7379FA29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359" y="1661207"/>
            <a:ext cx="961042" cy="9727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C66B73-6B98-7FEE-429E-E13D527642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63" y="1715473"/>
            <a:ext cx="920320" cy="910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DF42D68-9FD4-DF29-BFB8-E400338E7E85}"/>
              </a:ext>
            </a:extLst>
          </p:cNvPr>
          <p:cNvSpPr/>
          <p:nvPr/>
        </p:nvSpPr>
        <p:spPr>
          <a:xfrm>
            <a:off x="844880" y="5276912"/>
            <a:ext cx="10900293" cy="7967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Digital twin models share the same operational characteristics and internal device parameters as their physical counterparts.</a:t>
            </a:r>
            <a:endParaRPr 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High-precision digital twin models can be used for real-time system optimization, health assessment, device performance prediction, and more.</a:t>
            </a:r>
            <a:endParaRPr 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 Box 19">
            <a:extLst>
              <a:ext uri="{FF2B5EF4-FFF2-40B4-BE49-F238E27FC236}">
                <a16:creationId xmlns:a16="http://schemas.microsoft.com/office/drawing/2014/main" id="{19DF736D-F600-4C9F-E31C-ADD8F8CD4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3662" y="1816696"/>
            <a:ext cx="1322197" cy="49244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Circuit parameters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9D4FC870-AAD0-F15A-8B4E-E3B8A4A0B1EB}"/>
              </a:ext>
            </a:extLst>
          </p:cNvPr>
          <p:cNvSpPr txBox="1"/>
          <p:nvPr/>
        </p:nvSpPr>
        <p:spPr>
          <a:xfrm>
            <a:off x="1216234" y="6213157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 Zhao, Y. Peng, Y. Zhang and H. Wang, "Parameter Estimation of Power Electronic Converters With Physics-Informed Machine 	Learning," in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Power Electronics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37, no. 10, pp. 11567-11578, Oct. 2022. 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AA41388-9783-8555-54A5-7841DF38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Applications of AI in Converter Condition Monitoring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DA49694-F25E-2BCD-6D45-BF4E84EA6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23AFF7-DE6B-33DB-7E0E-1F10469A1AEA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53C136-516F-F4A0-5E58-24816C2ADD18}"/>
              </a:ext>
            </a:extLst>
          </p:cNvPr>
          <p:cNvSpPr txBox="1">
            <a:spLocks/>
          </p:cNvSpPr>
          <p:nvPr/>
        </p:nvSpPr>
        <p:spPr>
          <a:xfrm>
            <a:off x="1390302" y="1088784"/>
            <a:ext cx="9324600" cy="477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2: Digital Twin Based Condition Monitoring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0872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8072</TotalTime>
  <Words>5287</Words>
  <Application>Microsoft Office PowerPoint</Application>
  <PresentationFormat>Widescreen</PresentationFormat>
  <Paragraphs>956</Paragraphs>
  <Slides>64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3" baseType="lpstr">
      <vt:lpstr>DINPro-Bold</vt:lpstr>
      <vt:lpstr>微软雅黑</vt:lpstr>
      <vt:lpstr>等线</vt:lpstr>
      <vt:lpstr>等线 Light</vt:lpstr>
      <vt:lpstr>Arial</vt:lpstr>
      <vt:lpstr>Calibri</vt:lpstr>
      <vt:lpstr>Cambria</vt:lpstr>
      <vt:lpstr>Cambria Math</vt:lpstr>
      <vt:lpstr>Euclid</vt:lpstr>
      <vt:lpstr>Georgia</vt:lpstr>
      <vt:lpstr>Georgia Pro</vt:lpstr>
      <vt:lpstr>Georgia Pro Light</vt:lpstr>
      <vt:lpstr>Gill Sans MT</vt:lpstr>
      <vt:lpstr>Lora</vt:lpstr>
      <vt:lpstr>Segoe UI</vt:lpstr>
      <vt:lpstr>Times New Roman</vt:lpstr>
      <vt:lpstr>Wingdings</vt:lpstr>
      <vt:lpstr>Office Theme</vt:lpstr>
      <vt:lpstr>Equation</vt:lpstr>
      <vt:lpstr>Next Generation AI for Power Electronics: Explainable, Light, and Flexible</vt:lpstr>
      <vt:lpstr>Section I. Applications of AI in Power Electronics</vt:lpstr>
      <vt:lpstr>Applications of AI in Power Electronics</vt:lpstr>
      <vt:lpstr>Applications of AI in Power Electronics</vt:lpstr>
      <vt:lpstr>Applications of AI in Power Electronics</vt:lpstr>
      <vt:lpstr>Applications of AI in Power Electronics Design</vt:lpstr>
      <vt:lpstr>Applications of AI in Power Electronics Design</vt:lpstr>
      <vt:lpstr>Applications of AI in Converter Condition Monitoring</vt:lpstr>
      <vt:lpstr>Applications of AI in Converter Condition Monitoring</vt:lpstr>
      <vt:lpstr>Applications of AI in Converter Condition Monitoring</vt:lpstr>
      <vt:lpstr>Applications of AI in Converter Condition Monitoring</vt:lpstr>
      <vt:lpstr>Challenges of Existing AI in Power Electronics</vt:lpstr>
      <vt:lpstr>Challenges of Existing AI in Power Electronics</vt:lpstr>
      <vt:lpstr>Challenges of Existing AI in Power Electronics</vt:lpstr>
      <vt:lpstr>Section II. Physics-Informed Machine Learning (PIML) for Power Electronics</vt:lpstr>
      <vt:lpstr>Concept of Physics-Informed Machine Learning</vt:lpstr>
      <vt:lpstr>How to Embed Physics into Machine Learning</vt:lpstr>
      <vt:lpstr>Physics-in-Loss PIML</vt:lpstr>
      <vt:lpstr>Physics-in-Architecture and Physics-in-Initialization</vt:lpstr>
      <vt:lpstr>Pros and Cons of Main PIML Methods</vt:lpstr>
      <vt:lpstr>Section III. Fundamentals of PANN and its Explainability in Power Electronics</vt:lpstr>
      <vt:lpstr>Introducing PANN: Next-Generation of AI for PE</vt:lpstr>
      <vt:lpstr>Why PANN? Explainable! Light! Flexible!</vt:lpstr>
      <vt:lpstr>Network Architecture and Principles of PANN</vt:lpstr>
      <vt:lpstr>PANN Inference: Predict the Next State</vt:lpstr>
      <vt:lpstr>PANN Inference: Predict the Next State</vt:lpstr>
      <vt:lpstr>Code Structure for PANN Inference</vt:lpstr>
      <vt:lpstr>Case Study: PANN for DAB Converters</vt:lpstr>
      <vt:lpstr>Case Study: PANN for DAB Converters</vt:lpstr>
      <vt:lpstr>Case Study: PANN for DAB Converters</vt:lpstr>
      <vt:lpstr>Next-Generation of Explainable AI for Power Electronics</vt:lpstr>
      <vt:lpstr>Exemplary Waveforms of PANN Inference for DAB</vt:lpstr>
      <vt:lpstr>Case Study: PANN for Buck Converters</vt:lpstr>
      <vt:lpstr>Case Study: PANN for Buck Converters</vt:lpstr>
      <vt:lpstr>Next-Generation of Explainable AI for Power Electronics</vt:lpstr>
      <vt:lpstr>Key Takeaways of PANN Inference</vt:lpstr>
      <vt:lpstr>Section IV. PANN is Light in Two Aspects: Data-Light and Lightweight</vt:lpstr>
      <vt:lpstr>PANN Training: Adjust Neural Parameters to Minimize Loss</vt:lpstr>
      <vt:lpstr>PANN Training: Flowchart and Breakdown</vt:lpstr>
      <vt:lpstr>Training Loop of PANN </vt:lpstr>
      <vt:lpstr>PANN Training Code Analysis</vt:lpstr>
      <vt:lpstr>Case Study: PANN Training of DAB</vt:lpstr>
      <vt:lpstr>Case Study: PANN Training of DAB</vt:lpstr>
      <vt:lpstr>Tuning of Learning Rates for PANN Training</vt:lpstr>
      <vt:lpstr>Next-Generation of Light AI for Power Electronics</vt:lpstr>
      <vt:lpstr>Key Takeaways of PANN Training</vt:lpstr>
      <vt:lpstr>Section V. PANN is Flexible: “All You Need” is One PANN Model</vt:lpstr>
      <vt:lpstr>PANN – Next Level of Flexibility: Training-Free</vt:lpstr>
      <vt:lpstr>PANN – Flexibility across Conditions</vt:lpstr>
      <vt:lpstr>Case Study: PANN’s Flexibility across Conditions</vt:lpstr>
      <vt:lpstr>PANN – Flexibility across Performance Metrics</vt:lpstr>
      <vt:lpstr>PANN – Flexibility across Circuit Parameters</vt:lpstr>
      <vt:lpstr>PANN – Flexibility across Topologies</vt:lpstr>
      <vt:lpstr>PANN – Flexibility across Topologies</vt:lpstr>
      <vt:lpstr>Case Study: PANN’s Flexibility across Topologies</vt:lpstr>
      <vt:lpstr>Statistical Study of PANN’s Flexibility</vt:lpstr>
      <vt:lpstr>Statistical Study of PANN’s Flexibility</vt:lpstr>
      <vt:lpstr>Key Takeaways of PANN’s Flexibility</vt:lpstr>
      <vt:lpstr>Section VI. Future Directions of PANN in Power Electronics</vt:lpstr>
      <vt:lpstr>Future Directions of PANN in Power Electronics</vt:lpstr>
      <vt:lpstr>Future Directions of PANN in Power Electronics</vt:lpstr>
      <vt:lpstr>Future Directions of PANN in Power Electronics</vt:lpstr>
      <vt:lpstr>Conclusions</vt:lpstr>
      <vt:lpstr>Thank you!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AI for Power Electronics: Explainable, Light, and Flexible</dc:title>
  <dc:creator>Li Xinze (Dr)</dc:creator>
  <cp:lastModifiedBy>Li Xinze (Dr)</cp:lastModifiedBy>
  <cp:revision>1264</cp:revision>
  <dcterms:created xsi:type="dcterms:W3CDTF">2024-09-19T21:02:37Z</dcterms:created>
  <dcterms:modified xsi:type="dcterms:W3CDTF">2024-10-13T02:41:52Z</dcterms:modified>
</cp:coreProperties>
</file>